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1" r:id="rId2"/>
    <p:sldId id="312" r:id="rId3"/>
    <p:sldId id="313" r:id="rId4"/>
    <p:sldId id="314" r:id="rId5"/>
    <p:sldId id="557" r:id="rId6"/>
    <p:sldId id="542" r:id="rId7"/>
    <p:sldId id="573" r:id="rId8"/>
    <p:sldId id="578" r:id="rId9"/>
    <p:sldId id="575" r:id="rId10"/>
    <p:sldId id="476" r:id="rId11"/>
    <p:sldId id="559" r:id="rId12"/>
    <p:sldId id="576" r:id="rId13"/>
    <p:sldId id="540" r:id="rId14"/>
    <p:sldId id="561" r:id="rId15"/>
    <p:sldId id="569" r:id="rId16"/>
    <p:sldId id="571" r:id="rId17"/>
    <p:sldId id="549" r:id="rId18"/>
    <p:sldId id="579" r:id="rId19"/>
    <p:sldId id="256" r:id="rId20"/>
    <p:sldId id="259" r:id="rId21"/>
    <p:sldId id="29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ng Hanh Nguyen" initials="HN" lastIdx="1" clrIdx="0">
    <p:extLst>
      <p:ext uri="{19B8F6BF-5375-455C-9EA6-DF929625EA0E}">
        <p15:presenceInfo xmlns:p15="http://schemas.microsoft.com/office/powerpoint/2012/main" userId="9125539670d35c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32B"/>
    <a:srgbClr val="8E0000"/>
    <a:srgbClr val="F0E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83" autoAdjust="0"/>
    <p:restoredTop sz="88684" autoAdjust="0"/>
  </p:normalViewPr>
  <p:slideViewPr>
    <p:cSldViewPr snapToGrid="0">
      <p:cViewPr varScale="1">
        <p:scale>
          <a:sx n="78" d="100"/>
          <a:sy n="78" d="100"/>
        </p:scale>
        <p:origin x="4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FB269F-A20E-4565-BA82-7A57FA9FE2F4}" type="doc">
      <dgm:prSet loTypeId="urn:microsoft.com/office/officeart/2008/layout/PictureAccent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9634872-FF23-4302-A7B5-468A8F579631}">
      <dgm:prSet phldrT="[Text]" custT="1"/>
      <dgm:spPr>
        <a:ln>
          <a:noFill/>
        </a:ln>
      </dgm:spPr>
      <dgm:t>
        <a:bodyPr/>
        <a:lstStyle/>
        <a:p>
          <a:pPr algn="l"/>
          <a:r>
            <a:rPr lang="en-US" sz="2800" b="1" dirty="0">
              <a:solidFill>
                <a:srgbClr val="A5C32B"/>
              </a:solidFill>
              <a:latin typeface="Arial" panose="020B0604020202020204" pitchFamily="34" charset="0"/>
              <a:cs typeface="Arial" panose="020B0604020202020204" pitchFamily="34" charset="0"/>
            </a:rPr>
            <a:t>NGOẠI GIAO PHÁ BĂNG</a:t>
          </a:r>
          <a:endParaRPr lang="en-US" sz="2800" dirty="0">
            <a:solidFill>
              <a:srgbClr val="A5C32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1E5C92-42B8-4814-8BE6-3EA5DB234E1C}" type="parTrans" cxnId="{6B62DE8B-16F6-4619-B15B-9389518A6B15}">
      <dgm:prSet/>
      <dgm:spPr/>
      <dgm:t>
        <a:bodyPr/>
        <a:lstStyle/>
        <a:p>
          <a:endParaRPr lang="en-US"/>
        </a:p>
      </dgm:t>
    </dgm:pt>
    <dgm:pt modelId="{032F3C38-B79B-41DD-B0F0-2088ABA3A80A}" type="sibTrans" cxnId="{6B62DE8B-16F6-4619-B15B-9389518A6B15}">
      <dgm:prSet/>
      <dgm:spPr/>
      <dgm:t>
        <a:bodyPr/>
        <a:lstStyle/>
        <a:p>
          <a:endParaRPr lang="en-US"/>
        </a:p>
      </dgm:t>
    </dgm:pt>
    <dgm:pt modelId="{47F6248F-95AA-4F38-8EC7-C10449BE58D0}">
      <dgm:prSet custT="1"/>
      <dgm:spPr/>
      <dgm:t>
        <a:bodyPr/>
        <a:lstStyle/>
        <a:p>
          <a:pPr algn="l">
            <a:buNone/>
          </a:pPr>
          <a:r>
            <a:rPr lang="vi-VN" sz="1800" dirty="0">
              <a:latin typeface="Arial" panose="020B0604020202020204" pitchFamily="34" charset="0"/>
              <a:cs typeface="Arial" panose="020B0604020202020204" pitchFamily="34" charset="0"/>
            </a:rPr>
            <a:t>Tôn trọng </a:t>
          </a:r>
          <a:r>
            <a:rPr lang="vi-VN" sz="1800" b="1" dirty="0">
              <a:latin typeface="Arial" panose="020B0604020202020204" pitchFamily="34" charset="0"/>
              <a:cs typeface="Arial" panose="020B0604020202020204" pitchFamily="34" charset="0"/>
            </a:rPr>
            <a:t>văn hóa và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lề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thói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vi-VN" sz="1800" b="1" dirty="0">
              <a:latin typeface="Arial" panose="020B0604020202020204" pitchFamily="34" charset="0"/>
              <a:cs typeface="Arial" panose="020B0604020202020204" pitchFamily="34" charset="0"/>
            </a:rPr>
            <a:t> của </a:t>
          </a:r>
          <a:r>
            <a:rPr lang="vi-VN" sz="1800" b="1">
              <a:latin typeface="Arial" panose="020B0604020202020204" pitchFamily="34" charset="0"/>
              <a:cs typeface="Arial" panose="020B0604020202020204" pitchFamily="34" charset="0"/>
            </a:rPr>
            <a:t>đối tác</a:t>
          </a:r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>
              <a:latin typeface="Arial" panose="020B0604020202020204" pitchFamily="34" charset="0"/>
              <a:cs typeface="Arial" panose="020B0604020202020204" pitchFamily="34" charset="0"/>
            </a:rPr>
            <a:t>đến từ các vùng miền/ quốc gia khác nhau.</a:t>
          </a:r>
          <a:endParaRPr lang="vi-VN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18EDE3-2DBE-421C-8E46-62AB6C76E71A}" type="parTrans" cxnId="{EFDE9F5D-E691-4538-B796-A86B8A8EDF47}">
      <dgm:prSet/>
      <dgm:spPr/>
      <dgm:t>
        <a:bodyPr/>
        <a:lstStyle/>
        <a:p>
          <a:endParaRPr lang="en-US"/>
        </a:p>
      </dgm:t>
    </dgm:pt>
    <dgm:pt modelId="{35CAAEAF-FF39-47BA-BCDB-EC5DCBA13F36}" type="sibTrans" cxnId="{EFDE9F5D-E691-4538-B796-A86B8A8EDF47}">
      <dgm:prSet/>
      <dgm:spPr/>
      <dgm:t>
        <a:bodyPr/>
        <a:lstStyle/>
        <a:p>
          <a:endParaRPr lang="en-US"/>
        </a:p>
      </dgm:t>
    </dgm:pt>
    <dgm:pt modelId="{F07EA04F-7C16-46B9-809B-C4E746F3F452}">
      <dgm:prSet custT="1"/>
      <dgm:spPr/>
      <dgm:t>
        <a:bodyPr/>
        <a:lstStyle/>
        <a:p>
          <a:pPr algn="l">
            <a:buNone/>
          </a:pPr>
          <a:r>
            <a:rPr lang="vi-VN" sz="1800" dirty="0">
              <a:latin typeface="Arial" panose="020B0604020202020204" pitchFamily="34" charset="0"/>
              <a:cs typeface="Arial" panose="020B0604020202020204" pitchFamily="34" charset="0"/>
            </a:rPr>
            <a:t>Trên bàn đàm phán</a:t>
          </a:r>
          <a:r>
            <a:rPr lang="vi-VN" sz="180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giao lưu cá nhân</a:t>
          </a:r>
          <a:r>
            <a:rPr lang="vi-VN" sz="1800" b="1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/ phá băng nhanh </a:t>
          </a:r>
          <a:r>
            <a:rPr lang="vi-VN" sz="1800" b="0">
              <a:latin typeface="Arial" panose="020B0604020202020204" pitchFamily="34" charset="0"/>
              <a:cs typeface="Arial" panose="020B0604020202020204" pitchFamily="34" charset="0"/>
            </a:rPr>
            <a:t>trước </a:t>
          </a:r>
          <a:r>
            <a:rPr lang="vi-VN" sz="1800" b="0" dirty="0">
              <a:latin typeface="Arial" panose="020B0604020202020204" pitchFamily="34" charset="0"/>
              <a:cs typeface="Arial" panose="020B0604020202020204" pitchFamily="34" charset="0"/>
            </a:rPr>
            <a:t>khi vào nội dung chính.</a:t>
          </a:r>
        </a:p>
      </dgm:t>
    </dgm:pt>
    <dgm:pt modelId="{A5A8C46F-3140-470E-B3E1-D79C90D2C0FC}" type="parTrans" cxnId="{2F200AB5-DB82-44C5-9478-F181311A067B}">
      <dgm:prSet/>
      <dgm:spPr/>
      <dgm:t>
        <a:bodyPr/>
        <a:lstStyle/>
        <a:p>
          <a:endParaRPr lang="en-US"/>
        </a:p>
      </dgm:t>
    </dgm:pt>
    <dgm:pt modelId="{3E9437CA-9D06-4E33-BBC6-2B24E1531CCC}" type="sibTrans" cxnId="{2F200AB5-DB82-44C5-9478-F181311A067B}">
      <dgm:prSet/>
      <dgm:spPr/>
      <dgm:t>
        <a:bodyPr/>
        <a:lstStyle/>
        <a:p>
          <a:endParaRPr lang="en-US"/>
        </a:p>
      </dgm:t>
    </dgm:pt>
    <dgm:pt modelId="{AB215C18-4951-4616-B779-EC2B881D75BB}">
      <dgm:prSet custT="1"/>
      <dgm:spPr/>
      <dgm:t>
        <a:bodyPr/>
        <a:lstStyle/>
        <a:p>
          <a:pPr algn="l">
            <a:buNone/>
          </a:pPr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Tìm </a:t>
          </a:r>
          <a:r>
            <a:rPr lang="vi-VN" sz="1800" b="1">
              <a:latin typeface="Arial" panose="020B0604020202020204" pitchFamily="34" charset="0"/>
              <a:cs typeface="Arial" panose="020B0604020202020204" pitchFamily="34" charset="0"/>
            </a:rPr>
            <a:t>hiểu trước về</a:t>
          </a:r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 cá nhân/ nhóm</a:t>
          </a:r>
          <a:r>
            <a:rPr lang="vi-VN" sz="1800" b="1">
              <a:latin typeface="Arial" panose="020B0604020202020204" pitchFamily="34" charset="0"/>
              <a:cs typeface="Arial" panose="020B0604020202020204" pitchFamily="34" charset="0"/>
            </a:rPr>
            <a:t> đàm phán</a:t>
          </a:r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>
              <a:latin typeface="Arial" panose="020B0604020202020204" pitchFamily="34" charset="0"/>
              <a:cs typeface="Arial" panose="020B0604020202020204" pitchFamily="34" charset="0"/>
            </a:rPr>
            <a:t>để điều chỉnh giao tiếp cho phù hợp. </a:t>
          </a:r>
          <a:endParaRPr lang="vi-VN" sz="1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65557B-96EB-47CC-A8C0-92DDD1096EAB}" type="parTrans" cxnId="{98178AF1-7AC3-43D0-955B-5B23497EBD45}">
      <dgm:prSet/>
      <dgm:spPr/>
      <dgm:t>
        <a:bodyPr/>
        <a:lstStyle/>
        <a:p>
          <a:endParaRPr lang="en-US"/>
        </a:p>
      </dgm:t>
    </dgm:pt>
    <dgm:pt modelId="{8D201D4B-66A5-42D2-8D95-2BBB53E16429}" type="sibTrans" cxnId="{98178AF1-7AC3-43D0-955B-5B23497EBD45}">
      <dgm:prSet/>
      <dgm:spPr/>
      <dgm:t>
        <a:bodyPr/>
        <a:lstStyle/>
        <a:p>
          <a:endParaRPr lang="en-US"/>
        </a:p>
      </dgm:t>
    </dgm:pt>
    <dgm:pt modelId="{45F8953A-D43F-4552-AAAA-ADA984BABE5E}">
      <dgm:prSet custT="1"/>
      <dgm:spPr/>
      <dgm:t>
        <a:bodyPr/>
        <a:lstStyle/>
        <a:p>
          <a:pPr algn="l">
            <a:buNone/>
          </a:pP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đồ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uống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phù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buổi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err="1">
              <a:latin typeface="Arial" panose="020B0604020202020204" pitchFamily="34" charset="0"/>
              <a:cs typeface="Arial" panose="020B0604020202020204" pitchFamily="34" charset="0"/>
            </a:rPr>
            <a:t>thảo</a:t>
          </a:r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 luận + Loại bỏ thiết bị gây sao nhãng.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CDDC74-18B2-4C58-85C1-D8EE39F14250}" type="parTrans" cxnId="{96B58A8C-BC0D-4088-ADF2-D11731AA4227}">
      <dgm:prSet/>
      <dgm:spPr/>
      <dgm:t>
        <a:bodyPr/>
        <a:lstStyle/>
        <a:p>
          <a:endParaRPr lang="en-US"/>
        </a:p>
      </dgm:t>
    </dgm:pt>
    <dgm:pt modelId="{142CE49F-BAC5-4D3A-894D-555E1B47F09B}" type="sibTrans" cxnId="{96B58A8C-BC0D-4088-ADF2-D11731AA4227}">
      <dgm:prSet/>
      <dgm:spPr/>
      <dgm:t>
        <a:bodyPr/>
        <a:lstStyle/>
        <a:p>
          <a:endParaRPr lang="en-US"/>
        </a:p>
      </dgm:t>
    </dgm:pt>
    <dgm:pt modelId="{E18B2FDE-B5FD-4635-A6E9-C158BD71AD41}">
      <dgm:prSet custT="1"/>
      <dgm:spPr/>
      <dgm:t>
        <a:bodyPr/>
        <a:lstStyle/>
        <a:p>
          <a:pPr algn="l">
            <a:buNone/>
          </a:pP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Quan 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tâm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đúng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mực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đến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vấn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cá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đối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tác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thấy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dấu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hiệu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nên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bỏ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qua.</a:t>
          </a:r>
        </a:p>
      </dgm:t>
    </dgm:pt>
    <dgm:pt modelId="{03B45231-7327-4D2E-833F-F5BD34B830E2}" type="parTrans" cxnId="{938589C3-2076-452C-B94B-D501FBA6AFD0}">
      <dgm:prSet/>
      <dgm:spPr/>
      <dgm:t>
        <a:bodyPr/>
        <a:lstStyle/>
        <a:p>
          <a:endParaRPr lang="en-US"/>
        </a:p>
      </dgm:t>
    </dgm:pt>
    <dgm:pt modelId="{0CA40FAD-AC0F-40E0-84C2-E63CC13E6333}" type="sibTrans" cxnId="{938589C3-2076-452C-B94B-D501FBA6AFD0}">
      <dgm:prSet/>
      <dgm:spPr/>
      <dgm:t>
        <a:bodyPr/>
        <a:lstStyle/>
        <a:p>
          <a:endParaRPr lang="en-US"/>
        </a:p>
      </dgm:t>
    </dgm:pt>
    <dgm:pt modelId="{7B7B855A-B1CA-426D-8721-EBA76C112494}" type="pres">
      <dgm:prSet presAssocID="{E6FB269F-A20E-4565-BA82-7A57FA9FE2F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A106C0D-39FF-4620-B30E-EBF259FCB69F}" type="pres">
      <dgm:prSet presAssocID="{19634872-FF23-4302-A7B5-468A8F579631}" presName="root" presStyleCnt="0">
        <dgm:presLayoutVars>
          <dgm:chMax/>
          <dgm:chPref val="4"/>
        </dgm:presLayoutVars>
      </dgm:prSet>
      <dgm:spPr/>
    </dgm:pt>
    <dgm:pt modelId="{7780C57A-88B0-44B9-A832-0AF739E004AF}" type="pres">
      <dgm:prSet presAssocID="{19634872-FF23-4302-A7B5-468A8F579631}" presName="rootComposite" presStyleCnt="0">
        <dgm:presLayoutVars/>
      </dgm:prSet>
      <dgm:spPr/>
    </dgm:pt>
    <dgm:pt modelId="{B9B22BAB-7C88-489B-963A-4ABEBEE7436B}" type="pres">
      <dgm:prSet presAssocID="{19634872-FF23-4302-A7B5-468A8F579631}" presName="rootText" presStyleLbl="node0" presStyleIdx="0" presStyleCnt="1" custScaleY="50000" custLinFactNeighborX="-18202" custLinFactNeighborY="-11395">
        <dgm:presLayoutVars>
          <dgm:chMax/>
          <dgm:chPref val="4"/>
        </dgm:presLayoutVars>
      </dgm:prSet>
      <dgm:spPr/>
    </dgm:pt>
    <dgm:pt modelId="{0FFC1303-9965-44E4-A632-26C4A2ADF3E3}" type="pres">
      <dgm:prSet presAssocID="{19634872-FF23-4302-A7B5-468A8F579631}" presName="childShape" presStyleCnt="0">
        <dgm:presLayoutVars>
          <dgm:chMax val="0"/>
          <dgm:chPref val="0"/>
        </dgm:presLayoutVars>
      </dgm:prSet>
      <dgm:spPr/>
    </dgm:pt>
    <dgm:pt modelId="{3C9495EC-88B8-4549-94D2-C0A09233F498}" type="pres">
      <dgm:prSet presAssocID="{47F6248F-95AA-4F38-8EC7-C10449BE58D0}" presName="childComposite" presStyleCnt="0">
        <dgm:presLayoutVars>
          <dgm:chMax val="0"/>
          <dgm:chPref val="0"/>
        </dgm:presLayoutVars>
      </dgm:prSet>
      <dgm:spPr/>
    </dgm:pt>
    <dgm:pt modelId="{90CDB22B-1E5D-4DC9-BD07-FA7958137B03}" type="pres">
      <dgm:prSet presAssocID="{47F6248F-95AA-4F38-8EC7-C10449BE58D0}" presName="Image" presStyleLbl="node1" presStyleIdx="0" presStyleCnt="5" custLinFactX="-56344" custLinFactNeighborX="-100000" custLinFactNeighborY="1595"/>
      <dgm:spPr>
        <a:solidFill>
          <a:schemeClr val="lt1">
            <a:hueOff val="0"/>
            <a:satOff val="0"/>
            <a:lumOff val="0"/>
          </a:schemeClr>
        </a:solidFill>
        <a:ln>
          <a:noFill/>
        </a:ln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2EA91974-2E81-4E8A-9B6E-7953A3DB2EB6}" type="pres">
      <dgm:prSet presAssocID="{47F6248F-95AA-4F38-8EC7-C10449BE58D0}" presName="childText" presStyleLbl="lnNode1" presStyleIdx="0" presStyleCnt="5" custScaleX="157410" custScaleY="67799">
        <dgm:presLayoutVars>
          <dgm:chMax val="0"/>
          <dgm:chPref val="0"/>
          <dgm:bulletEnabled val="1"/>
        </dgm:presLayoutVars>
      </dgm:prSet>
      <dgm:spPr/>
    </dgm:pt>
    <dgm:pt modelId="{475155BD-CC32-4828-95F3-C6D20D4392AC}" type="pres">
      <dgm:prSet presAssocID="{F07EA04F-7C16-46B9-809B-C4E746F3F452}" presName="childComposite" presStyleCnt="0">
        <dgm:presLayoutVars>
          <dgm:chMax val="0"/>
          <dgm:chPref val="0"/>
        </dgm:presLayoutVars>
      </dgm:prSet>
      <dgm:spPr/>
    </dgm:pt>
    <dgm:pt modelId="{3C733A91-2CE8-43C2-870C-F6205CFEBEAA}" type="pres">
      <dgm:prSet presAssocID="{F07EA04F-7C16-46B9-809B-C4E746F3F452}" presName="Image" presStyleLbl="node1" presStyleIdx="1" presStyleCnt="5" custLinFactX="-56344" custLinFactNeighborX="-100000" custLinFactNeighborY="1595"/>
      <dgm:spPr>
        <a:solidFill>
          <a:schemeClr val="lt1">
            <a:hueOff val="0"/>
            <a:satOff val="0"/>
            <a:lumOff val="0"/>
          </a:schemeClr>
        </a:solidFill>
        <a:ln>
          <a:noFill/>
        </a:ln>
      </dgm:spPr>
    </dgm:pt>
    <dgm:pt modelId="{C806A68C-1312-44C2-828D-647B786B2A57}" type="pres">
      <dgm:prSet presAssocID="{F07EA04F-7C16-46B9-809B-C4E746F3F452}" presName="childText" presStyleLbl="lnNode1" presStyleIdx="1" presStyleCnt="5" custScaleX="157410" custScaleY="67799" custLinFactNeighborY="-24452">
        <dgm:presLayoutVars>
          <dgm:chMax val="0"/>
          <dgm:chPref val="0"/>
          <dgm:bulletEnabled val="1"/>
        </dgm:presLayoutVars>
      </dgm:prSet>
      <dgm:spPr/>
    </dgm:pt>
    <dgm:pt modelId="{DEA909E9-811D-451D-859C-4701672B9022}" type="pres">
      <dgm:prSet presAssocID="{AB215C18-4951-4616-B779-EC2B881D75BB}" presName="childComposite" presStyleCnt="0">
        <dgm:presLayoutVars>
          <dgm:chMax val="0"/>
          <dgm:chPref val="0"/>
        </dgm:presLayoutVars>
      </dgm:prSet>
      <dgm:spPr/>
    </dgm:pt>
    <dgm:pt modelId="{A7BD2133-44C5-4B2B-9650-89EC604FFA6B}" type="pres">
      <dgm:prSet presAssocID="{AB215C18-4951-4616-B779-EC2B881D75BB}" presName="Image" presStyleLbl="node1" presStyleIdx="2" presStyleCnt="5" custLinFactX="-56344" custLinFactNeighborX="-100000" custLinFactNeighborY="1595"/>
      <dgm:spPr>
        <a:solidFill>
          <a:schemeClr val="lt1">
            <a:hueOff val="0"/>
            <a:satOff val="0"/>
            <a:lumOff val="0"/>
          </a:schemeClr>
        </a:solidFill>
        <a:ln>
          <a:noFill/>
        </a:ln>
      </dgm:spPr>
    </dgm:pt>
    <dgm:pt modelId="{3AC0B6DF-AB2C-46AA-83D4-08C60FCDB0E0}" type="pres">
      <dgm:prSet presAssocID="{AB215C18-4951-4616-B779-EC2B881D75BB}" presName="childText" presStyleLbl="lnNode1" presStyleIdx="2" presStyleCnt="5" custScaleX="157410" custScaleY="67799" custLinFactNeighborY="-51051">
        <dgm:presLayoutVars>
          <dgm:chMax val="0"/>
          <dgm:chPref val="0"/>
          <dgm:bulletEnabled val="1"/>
        </dgm:presLayoutVars>
      </dgm:prSet>
      <dgm:spPr/>
    </dgm:pt>
    <dgm:pt modelId="{BAAF193F-18B1-411D-AC2A-FD8B2B768227}" type="pres">
      <dgm:prSet presAssocID="{45F8953A-D43F-4552-AAAA-ADA984BABE5E}" presName="childComposite" presStyleCnt="0">
        <dgm:presLayoutVars>
          <dgm:chMax val="0"/>
          <dgm:chPref val="0"/>
        </dgm:presLayoutVars>
      </dgm:prSet>
      <dgm:spPr/>
    </dgm:pt>
    <dgm:pt modelId="{406157AE-3DA5-41B6-A2B8-0E6B747D29B8}" type="pres">
      <dgm:prSet presAssocID="{45F8953A-D43F-4552-AAAA-ADA984BABE5E}" presName="Image" presStyleLbl="node1" presStyleIdx="3" presStyleCnt="5" custLinFactX="-56344" custLinFactNeighborX="-100000" custLinFactNeighborY="1595"/>
      <dgm:spPr>
        <a:solidFill>
          <a:schemeClr val="lt1">
            <a:hueOff val="0"/>
            <a:satOff val="0"/>
            <a:lumOff val="0"/>
          </a:schemeClr>
        </a:solidFill>
        <a:ln>
          <a:noFill/>
        </a:ln>
      </dgm:spPr>
    </dgm:pt>
    <dgm:pt modelId="{9C8997EF-A3D4-4CA2-A084-3B208333F3D3}" type="pres">
      <dgm:prSet presAssocID="{45F8953A-D43F-4552-AAAA-ADA984BABE5E}" presName="childText" presStyleLbl="lnNode1" presStyleIdx="3" presStyleCnt="5" custScaleX="157410" custScaleY="67799" custLinFactNeighborX="271" custLinFactNeighborY="14700">
        <dgm:presLayoutVars>
          <dgm:chMax val="0"/>
          <dgm:chPref val="0"/>
          <dgm:bulletEnabled val="1"/>
        </dgm:presLayoutVars>
      </dgm:prSet>
      <dgm:spPr/>
    </dgm:pt>
    <dgm:pt modelId="{CA32F51D-14ED-4EFB-A5DC-FB1D3145B9DC}" type="pres">
      <dgm:prSet presAssocID="{E18B2FDE-B5FD-4635-A6E9-C158BD71AD41}" presName="childComposite" presStyleCnt="0">
        <dgm:presLayoutVars>
          <dgm:chMax val="0"/>
          <dgm:chPref val="0"/>
        </dgm:presLayoutVars>
      </dgm:prSet>
      <dgm:spPr/>
    </dgm:pt>
    <dgm:pt modelId="{725CECA3-5A98-4017-8EBF-2EBCCC4CDE2C}" type="pres">
      <dgm:prSet presAssocID="{E18B2FDE-B5FD-4635-A6E9-C158BD71AD41}" presName="Image" presStyleLbl="node1" presStyleIdx="4" presStyleCnt="5" custLinFactX="-56344" custLinFactNeighborX="-100000" custLinFactNeighborY="434"/>
      <dgm:spPr>
        <a:solidFill>
          <a:schemeClr val="lt1">
            <a:hueOff val="0"/>
            <a:satOff val="0"/>
            <a:lumOff val="0"/>
          </a:schemeClr>
        </a:solidFill>
        <a:ln>
          <a:noFill/>
        </a:ln>
      </dgm:spPr>
    </dgm:pt>
    <dgm:pt modelId="{D0764DCA-394A-4FF0-8397-93E5A7CF753E}" type="pres">
      <dgm:prSet presAssocID="{E18B2FDE-B5FD-4635-A6E9-C158BD71AD41}" presName="childText" presStyleLbl="lnNode1" presStyleIdx="4" presStyleCnt="5" custScaleX="157410" custScaleY="67799" custLinFactY="-85582" custLinFactNeighborX="-27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7EE65315-2592-4841-9059-CA767C5BFE95}" type="presOf" srcId="{AB215C18-4951-4616-B779-EC2B881D75BB}" destId="{3AC0B6DF-AB2C-46AA-83D4-08C60FCDB0E0}" srcOrd="0" destOrd="0" presId="urn:microsoft.com/office/officeart/2008/layout/PictureAccentList"/>
    <dgm:cxn modelId="{24C7212C-7BB1-4090-8A84-E2162CD62227}" type="presOf" srcId="{E6FB269F-A20E-4565-BA82-7A57FA9FE2F4}" destId="{7B7B855A-B1CA-426D-8721-EBA76C112494}" srcOrd="0" destOrd="0" presId="urn:microsoft.com/office/officeart/2008/layout/PictureAccentList"/>
    <dgm:cxn modelId="{78F1043E-42CD-4F49-A06B-EDCB2B677202}" type="presOf" srcId="{47F6248F-95AA-4F38-8EC7-C10449BE58D0}" destId="{2EA91974-2E81-4E8A-9B6E-7953A3DB2EB6}" srcOrd="0" destOrd="0" presId="urn:microsoft.com/office/officeart/2008/layout/PictureAccentList"/>
    <dgm:cxn modelId="{EFDE9F5D-E691-4538-B796-A86B8A8EDF47}" srcId="{19634872-FF23-4302-A7B5-468A8F579631}" destId="{47F6248F-95AA-4F38-8EC7-C10449BE58D0}" srcOrd="0" destOrd="0" parTransId="{4218EDE3-2DBE-421C-8E46-62AB6C76E71A}" sibTransId="{35CAAEAF-FF39-47BA-BCDB-EC5DCBA13F36}"/>
    <dgm:cxn modelId="{FF5CF342-0BCD-4CD2-B795-C62F0558899F}" type="presOf" srcId="{F07EA04F-7C16-46B9-809B-C4E746F3F452}" destId="{C806A68C-1312-44C2-828D-647B786B2A57}" srcOrd="0" destOrd="0" presId="urn:microsoft.com/office/officeart/2008/layout/PictureAccentList"/>
    <dgm:cxn modelId="{777E2265-ADCF-42AA-AC00-B23CBA77ECDC}" type="presOf" srcId="{45F8953A-D43F-4552-AAAA-ADA984BABE5E}" destId="{9C8997EF-A3D4-4CA2-A084-3B208333F3D3}" srcOrd="0" destOrd="0" presId="urn:microsoft.com/office/officeart/2008/layout/PictureAccentList"/>
    <dgm:cxn modelId="{6B62DE8B-16F6-4619-B15B-9389518A6B15}" srcId="{E6FB269F-A20E-4565-BA82-7A57FA9FE2F4}" destId="{19634872-FF23-4302-A7B5-468A8F579631}" srcOrd="0" destOrd="0" parTransId="{291E5C92-42B8-4814-8BE6-3EA5DB234E1C}" sibTransId="{032F3C38-B79B-41DD-B0F0-2088ABA3A80A}"/>
    <dgm:cxn modelId="{96B58A8C-BC0D-4088-ADF2-D11731AA4227}" srcId="{19634872-FF23-4302-A7B5-468A8F579631}" destId="{45F8953A-D43F-4552-AAAA-ADA984BABE5E}" srcOrd="3" destOrd="0" parTransId="{37CDDC74-18B2-4C58-85C1-D8EE39F14250}" sibTransId="{142CE49F-BAC5-4D3A-894D-555E1B47F09B}"/>
    <dgm:cxn modelId="{02C5E9A7-24C1-4F9B-ADC3-0839A405C414}" type="presOf" srcId="{E18B2FDE-B5FD-4635-A6E9-C158BD71AD41}" destId="{D0764DCA-394A-4FF0-8397-93E5A7CF753E}" srcOrd="0" destOrd="0" presId="urn:microsoft.com/office/officeart/2008/layout/PictureAccentList"/>
    <dgm:cxn modelId="{2F200AB5-DB82-44C5-9478-F181311A067B}" srcId="{19634872-FF23-4302-A7B5-468A8F579631}" destId="{F07EA04F-7C16-46B9-809B-C4E746F3F452}" srcOrd="1" destOrd="0" parTransId="{A5A8C46F-3140-470E-B3E1-D79C90D2C0FC}" sibTransId="{3E9437CA-9D06-4E33-BBC6-2B24E1531CCC}"/>
    <dgm:cxn modelId="{938589C3-2076-452C-B94B-D501FBA6AFD0}" srcId="{19634872-FF23-4302-A7B5-468A8F579631}" destId="{E18B2FDE-B5FD-4635-A6E9-C158BD71AD41}" srcOrd="4" destOrd="0" parTransId="{03B45231-7327-4D2E-833F-F5BD34B830E2}" sibTransId="{0CA40FAD-AC0F-40E0-84C2-E63CC13E6333}"/>
    <dgm:cxn modelId="{0DA9DBD7-CD42-4BE8-B0F1-6B594CC5C71E}" type="presOf" srcId="{19634872-FF23-4302-A7B5-468A8F579631}" destId="{B9B22BAB-7C88-489B-963A-4ABEBEE7436B}" srcOrd="0" destOrd="0" presId="urn:microsoft.com/office/officeart/2008/layout/PictureAccentList"/>
    <dgm:cxn modelId="{98178AF1-7AC3-43D0-955B-5B23497EBD45}" srcId="{19634872-FF23-4302-A7B5-468A8F579631}" destId="{AB215C18-4951-4616-B779-EC2B881D75BB}" srcOrd="2" destOrd="0" parTransId="{8A65557B-96EB-47CC-A8C0-92DDD1096EAB}" sibTransId="{8D201D4B-66A5-42D2-8D95-2BBB53E16429}"/>
    <dgm:cxn modelId="{6C2E70AB-C651-45EE-BB2F-C8F700433EC4}" type="presParOf" srcId="{7B7B855A-B1CA-426D-8721-EBA76C112494}" destId="{8A106C0D-39FF-4620-B30E-EBF259FCB69F}" srcOrd="0" destOrd="0" presId="urn:microsoft.com/office/officeart/2008/layout/PictureAccentList"/>
    <dgm:cxn modelId="{2C239EEB-AA69-4CC2-B5FF-9CE5599F2311}" type="presParOf" srcId="{8A106C0D-39FF-4620-B30E-EBF259FCB69F}" destId="{7780C57A-88B0-44B9-A832-0AF739E004AF}" srcOrd="0" destOrd="0" presId="urn:microsoft.com/office/officeart/2008/layout/PictureAccentList"/>
    <dgm:cxn modelId="{DBD5D962-B670-45CE-8F85-9E44E26FC28B}" type="presParOf" srcId="{7780C57A-88B0-44B9-A832-0AF739E004AF}" destId="{B9B22BAB-7C88-489B-963A-4ABEBEE7436B}" srcOrd="0" destOrd="0" presId="urn:microsoft.com/office/officeart/2008/layout/PictureAccentList"/>
    <dgm:cxn modelId="{92CDD53E-A55C-4A55-9466-03C1E9F51CC1}" type="presParOf" srcId="{8A106C0D-39FF-4620-B30E-EBF259FCB69F}" destId="{0FFC1303-9965-44E4-A632-26C4A2ADF3E3}" srcOrd="1" destOrd="0" presId="urn:microsoft.com/office/officeart/2008/layout/PictureAccentList"/>
    <dgm:cxn modelId="{A38B8163-F5A4-4E2F-B4BA-C76689A8B99D}" type="presParOf" srcId="{0FFC1303-9965-44E4-A632-26C4A2ADF3E3}" destId="{3C9495EC-88B8-4549-94D2-C0A09233F498}" srcOrd="0" destOrd="0" presId="urn:microsoft.com/office/officeart/2008/layout/PictureAccentList"/>
    <dgm:cxn modelId="{86995193-0F3F-41F7-A50B-36D8092C51C3}" type="presParOf" srcId="{3C9495EC-88B8-4549-94D2-C0A09233F498}" destId="{90CDB22B-1E5D-4DC9-BD07-FA7958137B03}" srcOrd="0" destOrd="0" presId="urn:microsoft.com/office/officeart/2008/layout/PictureAccentList"/>
    <dgm:cxn modelId="{BAD5234A-E940-4F86-A53B-6CBB61F305D2}" type="presParOf" srcId="{3C9495EC-88B8-4549-94D2-C0A09233F498}" destId="{2EA91974-2E81-4E8A-9B6E-7953A3DB2EB6}" srcOrd="1" destOrd="0" presId="urn:microsoft.com/office/officeart/2008/layout/PictureAccentList"/>
    <dgm:cxn modelId="{0AE96339-9302-4DBF-A08D-1F59291873E9}" type="presParOf" srcId="{0FFC1303-9965-44E4-A632-26C4A2ADF3E3}" destId="{475155BD-CC32-4828-95F3-C6D20D4392AC}" srcOrd="1" destOrd="0" presId="urn:microsoft.com/office/officeart/2008/layout/PictureAccentList"/>
    <dgm:cxn modelId="{AF3530F2-4C5E-4813-B2F8-312947B5C7EC}" type="presParOf" srcId="{475155BD-CC32-4828-95F3-C6D20D4392AC}" destId="{3C733A91-2CE8-43C2-870C-F6205CFEBEAA}" srcOrd="0" destOrd="0" presId="urn:microsoft.com/office/officeart/2008/layout/PictureAccentList"/>
    <dgm:cxn modelId="{59C73826-491E-4163-976E-5F3D6AAF25F6}" type="presParOf" srcId="{475155BD-CC32-4828-95F3-C6D20D4392AC}" destId="{C806A68C-1312-44C2-828D-647B786B2A57}" srcOrd="1" destOrd="0" presId="urn:microsoft.com/office/officeart/2008/layout/PictureAccentList"/>
    <dgm:cxn modelId="{93E8F8FA-8E63-47AB-A9A2-4BF231F333BB}" type="presParOf" srcId="{0FFC1303-9965-44E4-A632-26C4A2ADF3E3}" destId="{DEA909E9-811D-451D-859C-4701672B9022}" srcOrd="2" destOrd="0" presId="urn:microsoft.com/office/officeart/2008/layout/PictureAccentList"/>
    <dgm:cxn modelId="{6EB6CB02-88B4-46F4-BBC2-0FD738494DFB}" type="presParOf" srcId="{DEA909E9-811D-451D-859C-4701672B9022}" destId="{A7BD2133-44C5-4B2B-9650-89EC604FFA6B}" srcOrd="0" destOrd="0" presId="urn:microsoft.com/office/officeart/2008/layout/PictureAccentList"/>
    <dgm:cxn modelId="{68ED7088-A34B-4AE9-B34B-9AD56A31232F}" type="presParOf" srcId="{DEA909E9-811D-451D-859C-4701672B9022}" destId="{3AC0B6DF-AB2C-46AA-83D4-08C60FCDB0E0}" srcOrd="1" destOrd="0" presId="urn:microsoft.com/office/officeart/2008/layout/PictureAccentList"/>
    <dgm:cxn modelId="{8675998B-1DEF-4EDD-9A04-6222A2630DD5}" type="presParOf" srcId="{0FFC1303-9965-44E4-A632-26C4A2ADF3E3}" destId="{BAAF193F-18B1-411D-AC2A-FD8B2B768227}" srcOrd="3" destOrd="0" presId="urn:microsoft.com/office/officeart/2008/layout/PictureAccentList"/>
    <dgm:cxn modelId="{9F4E7D12-E2E7-42BF-9A81-68B49563DE18}" type="presParOf" srcId="{BAAF193F-18B1-411D-AC2A-FD8B2B768227}" destId="{406157AE-3DA5-41B6-A2B8-0E6B747D29B8}" srcOrd="0" destOrd="0" presId="urn:microsoft.com/office/officeart/2008/layout/PictureAccentList"/>
    <dgm:cxn modelId="{26E73ED5-AA25-4B36-875D-D2B41EDE1013}" type="presParOf" srcId="{BAAF193F-18B1-411D-AC2A-FD8B2B768227}" destId="{9C8997EF-A3D4-4CA2-A084-3B208333F3D3}" srcOrd="1" destOrd="0" presId="urn:microsoft.com/office/officeart/2008/layout/PictureAccentList"/>
    <dgm:cxn modelId="{092E3E9E-3C48-423C-97F1-E6DC85B02B7C}" type="presParOf" srcId="{0FFC1303-9965-44E4-A632-26C4A2ADF3E3}" destId="{CA32F51D-14ED-4EFB-A5DC-FB1D3145B9DC}" srcOrd="4" destOrd="0" presId="urn:microsoft.com/office/officeart/2008/layout/PictureAccentList"/>
    <dgm:cxn modelId="{B221F9AA-D353-4467-9A1D-5F00133137DD}" type="presParOf" srcId="{CA32F51D-14ED-4EFB-A5DC-FB1D3145B9DC}" destId="{725CECA3-5A98-4017-8EBF-2EBCCC4CDE2C}" srcOrd="0" destOrd="0" presId="urn:microsoft.com/office/officeart/2008/layout/PictureAccentList"/>
    <dgm:cxn modelId="{76D73E3A-033A-4B58-9F2B-97EC937BF9C5}" type="presParOf" srcId="{CA32F51D-14ED-4EFB-A5DC-FB1D3145B9DC}" destId="{D0764DCA-394A-4FF0-8397-93E5A7CF753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22BAB-7C88-489B-963A-4ABEBEE7436B}">
      <dsp:nvSpPr>
        <dsp:cNvPr id="0" name=""/>
        <dsp:cNvSpPr/>
      </dsp:nvSpPr>
      <dsp:spPr>
        <a:xfrm>
          <a:off x="672643" y="0"/>
          <a:ext cx="7552337" cy="4941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A5C32B"/>
              </a:solidFill>
              <a:latin typeface="Arial" panose="020B0604020202020204" pitchFamily="34" charset="0"/>
              <a:cs typeface="Arial" panose="020B0604020202020204" pitchFamily="34" charset="0"/>
            </a:rPr>
            <a:t>NGOẠI GIAO PHÁ BĂNG</a:t>
          </a:r>
          <a:endParaRPr lang="en-US" sz="2800" kern="1200" dirty="0">
            <a:solidFill>
              <a:srgbClr val="A5C32B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7115" y="14472"/>
        <a:ext cx="7523393" cy="465165"/>
      </dsp:txXfrm>
    </dsp:sp>
    <dsp:sp modelId="{90CDB22B-1E5D-4DC9-BD07-FA7958137B03}">
      <dsp:nvSpPr>
        <dsp:cNvPr id="0" name=""/>
        <dsp:cNvSpPr/>
      </dsp:nvSpPr>
      <dsp:spPr>
        <a:xfrm>
          <a:off x="0" y="692037"/>
          <a:ext cx="988218" cy="98821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91974-2E81-4E8A-9B6E-7953A3DB2EB6}">
      <dsp:nvSpPr>
        <dsp:cNvPr id="0" name=""/>
        <dsp:cNvSpPr/>
      </dsp:nvSpPr>
      <dsp:spPr>
        <a:xfrm>
          <a:off x="703866" y="835383"/>
          <a:ext cx="10239246" cy="67000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latin typeface="Arial" panose="020B0604020202020204" pitchFamily="34" charset="0"/>
              <a:cs typeface="Arial" panose="020B0604020202020204" pitchFamily="34" charset="0"/>
            </a:rPr>
            <a:t>Tôn trọng </a:t>
          </a:r>
          <a:r>
            <a:rPr lang="vi-VN" sz="1800" b="1" kern="1200" dirty="0">
              <a:latin typeface="Arial" panose="020B0604020202020204" pitchFamily="34" charset="0"/>
              <a:cs typeface="Arial" panose="020B0604020202020204" pitchFamily="34" charset="0"/>
            </a:rPr>
            <a:t>văn hóa và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lề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thói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vi-VN" sz="1800" b="1" kern="1200" dirty="0">
              <a:latin typeface="Arial" panose="020B0604020202020204" pitchFamily="34" charset="0"/>
              <a:cs typeface="Arial" panose="020B0604020202020204" pitchFamily="34" charset="0"/>
            </a:rPr>
            <a:t> của </a:t>
          </a:r>
          <a:r>
            <a:rPr lang="vi-VN" sz="1800" b="1" kern="1200">
              <a:latin typeface="Arial" panose="020B0604020202020204" pitchFamily="34" charset="0"/>
              <a:cs typeface="Arial" panose="020B0604020202020204" pitchFamily="34" charset="0"/>
            </a:rPr>
            <a:t>đối tác</a:t>
          </a: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kern="1200">
              <a:latin typeface="Arial" panose="020B0604020202020204" pitchFamily="34" charset="0"/>
              <a:cs typeface="Arial" panose="020B0604020202020204" pitchFamily="34" charset="0"/>
            </a:rPr>
            <a:t>đến từ các vùng miền/ quốc gia khác nhau.</a:t>
          </a:r>
          <a:endParaRPr lang="vi-VN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6579" y="868096"/>
        <a:ext cx="10173820" cy="604576"/>
      </dsp:txXfrm>
    </dsp:sp>
    <dsp:sp modelId="{3C733A91-2CE8-43C2-870C-F6205CFEBEAA}">
      <dsp:nvSpPr>
        <dsp:cNvPr id="0" name=""/>
        <dsp:cNvSpPr/>
      </dsp:nvSpPr>
      <dsp:spPr>
        <a:xfrm>
          <a:off x="0" y="1798842"/>
          <a:ext cx="988218" cy="98821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6A68C-1312-44C2-828D-647B786B2A57}">
      <dsp:nvSpPr>
        <dsp:cNvPr id="0" name=""/>
        <dsp:cNvSpPr/>
      </dsp:nvSpPr>
      <dsp:spPr>
        <a:xfrm>
          <a:off x="703866" y="1700548"/>
          <a:ext cx="10239246" cy="67000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latin typeface="Arial" panose="020B0604020202020204" pitchFamily="34" charset="0"/>
              <a:cs typeface="Arial" panose="020B0604020202020204" pitchFamily="34" charset="0"/>
            </a:rPr>
            <a:t>Trên bàn đàm phán</a:t>
          </a:r>
          <a:r>
            <a:rPr lang="vi-VN" sz="1800" kern="120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giao lưu cá nhân</a:t>
          </a:r>
          <a:r>
            <a:rPr lang="vi-VN" sz="1800" b="1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/ phá băng nhanh </a:t>
          </a:r>
          <a:r>
            <a:rPr lang="vi-VN" sz="1800" b="0" kern="1200">
              <a:latin typeface="Arial" panose="020B0604020202020204" pitchFamily="34" charset="0"/>
              <a:cs typeface="Arial" panose="020B0604020202020204" pitchFamily="34" charset="0"/>
            </a:rPr>
            <a:t>trước </a:t>
          </a:r>
          <a:r>
            <a:rPr lang="vi-VN" sz="1800" b="0" kern="1200" dirty="0">
              <a:latin typeface="Arial" panose="020B0604020202020204" pitchFamily="34" charset="0"/>
              <a:cs typeface="Arial" panose="020B0604020202020204" pitchFamily="34" charset="0"/>
            </a:rPr>
            <a:t>khi vào nội dung chính.</a:t>
          </a:r>
        </a:p>
      </dsp:txBody>
      <dsp:txXfrm>
        <a:off x="736579" y="1733261"/>
        <a:ext cx="10173820" cy="604576"/>
      </dsp:txXfrm>
    </dsp:sp>
    <dsp:sp modelId="{A7BD2133-44C5-4B2B-9650-89EC604FFA6B}">
      <dsp:nvSpPr>
        <dsp:cNvPr id="0" name=""/>
        <dsp:cNvSpPr/>
      </dsp:nvSpPr>
      <dsp:spPr>
        <a:xfrm>
          <a:off x="0" y="2905647"/>
          <a:ext cx="988218" cy="98821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0B6DF-AB2C-46AA-83D4-08C60FCDB0E0}">
      <dsp:nvSpPr>
        <dsp:cNvPr id="0" name=""/>
        <dsp:cNvSpPr/>
      </dsp:nvSpPr>
      <dsp:spPr>
        <a:xfrm>
          <a:off x="703866" y="2544497"/>
          <a:ext cx="10239246" cy="67000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Tìm </a:t>
          </a:r>
          <a:r>
            <a:rPr lang="vi-VN" sz="1800" b="1" kern="1200">
              <a:latin typeface="Arial" panose="020B0604020202020204" pitchFamily="34" charset="0"/>
              <a:cs typeface="Arial" panose="020B0604020202020204" pitchFamily="34" charset="0"/>
            </a:rPr>
            <a:t>hiểu trước về</a:t>
          </a: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 cá nhân/ nhóm</a:t>
          </a:r>
          <a:r>
            <a:rPr lang="vi-VN" sz="1800" b="1" kern="1200">
              <a:latin typeface="Arial" panose="020B0604020202020204" pitchFamily="34" charset="0"/>
              <a:cs typeface="Arial" panose="020B0604020202020204" pitchFamily="34" charset="0"/>
            </a:rPr>
            <a:t> đàm phán</a:t>
          </a: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kern="1200">
              <a:latin typeface="Arial" panose="020B0604020202020204" pitchFamily="34" charset="0"/>
              <a:cs typeface="Arial" panose="020B0604020202020204" pitchFamily="34" charset="0"/>
            </a:rPr>
            <a:t>để điều chỉnh giao tiếp cho phù hợp. </a:t>
          </a:r>
          <a:endParaRPr lang="vi-VN" sz="18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6579" y="2577210"/>
        <a:ext cx="10173820" cy="604576"/>
      </dsp:txXfrm>
    </dsp:sp>
    <dsp:sp modelId="{406157AE-3DA5-41B6-A2B8-0E6B747D29B8}">
      <dsp:nvSpPr>
        <dsp:cNvPr id="0" name=""/>
        <dsp:cNvSpPr/>
      </dsp:nvSpPr>
      <dsp:spPr>
        <a:xfrm>
          <a:off x="0" y="4012452"/>
          <a:ext cx="988218" cy="98821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997EF-A3D4-4CA2-A084-3B208333F3D3}">
      <dsp:nvSpPr>
        <dsp:cNvPr id="0" name=""/>
        <dsp:cNvSpPr/>
      </dsp:nvSpPr>
      <dsp:spPr>
        <a:xfrm>
          <a:off x="721494" y="4301066"/>
          <a:ext cx="10239246" cy="67000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đồ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uống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phù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buổi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err="1">
              <a:latin typeface="Arial" panose="020B0604020202020204" pitchFamily="34" charset="0"/>
              <a:cs typeface="Arial" panose="020B0604020202020204" pitchFamily="34" charset="0"/>
            </a:rPr>
            <a:t>thảo</a:t>
          </a: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 luận + Loại bỏ thiết bị gây sao nhãng.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4207" y="4333779"/>
        <a:ext cx="10173820" cy="604576"/>
      </dsp:txXfrm>
    </dsp:sp>
    <dsp:sp modelId="{725CECA3-5A98-4017-8EBF-2EBCCC4CDE2C}">
      <dsp:nvSpPr>
        <dsp:cNvPr id="0" name=""/>
        <dsp:cNvSpPr/>
      </dsp:nvSpPr>
      <dsp:spPr>
        <a:xfrm>
          <a:off x="0" y="5107781"/>
          <a:ext cx="988218" cy="98821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64DCA-394A-4FF0-8397-93E5A7CF753E}">
      <dsp:nvSpPr>
        <dsp:cNvPr id="0" name=""/>
        <dsp:cNvSpPr/>
      </dsp:nvSpPr>
      <dsp:spPr>
        <a:xfrm>
          <a:off x="686303" y="3428647"/>
          <a:ext cx="10239246" cy="67000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Quan 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tâm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đúng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mực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đến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vấn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cá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đối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tác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thấy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dấu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hiệu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nên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bỏ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qua.</a:t>
          </a:r>
        </a:p>
      </dsp:txBody>
      <dsp:txXfrm>
        <a:off x="719016" y="3461360"/>
        <a:ext cx="10173820" cy="604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0A6EC-67E3-4413-8613-24A82A7A8DF2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D54B0-0FD9-4E61-BF76-D31210067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5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405DF-E265-77E8-B21F-F0C0A9088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648BF-321D-01EC-00F3-88658B5C5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417F24-EF7B-D28B-10C9-AF7E1BF74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3ECFB-3251-E277-B112-8E9E6C2B87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D54B0-0FD9-4E61-BF76-D312100670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6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BC27D-E11D-41EA-B10B-DC56B46EE3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2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BC27D-E11D-41EA-B10B-DC56B46EE3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62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BC27D-E11D-41EA-B10B-DC56B46EE3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70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BC27D-E11D-41EA-B10B-DC56B46EE3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62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CC2B6-E7CD-7831-6F8D-16A6B3C06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7FE63E-FA66-8FD4-8412-2B33E8F72F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2E37A8-801C-1779-B99F-9021338A4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77080-E0C4-E679-5E34-B1F6D341C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BC27D-E11D-41EA-B10B-DC56B46EE3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00361-718C-3CBC-189B-006A447D0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320467-0091-52C9-E1F3-8FCE138C71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CA468D-C1E1-ABEF-D7A4-42FBEBD7B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3226D-9D24-A0B7-0594-F2F7DB78C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BC27D-E11D-41EA-B10B-DC56B46EE3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39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D54B0-0FD9-4E61-BF76-D312100670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57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547E3-5B18-63DB-E040-47DE1289B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EAA28D-3D71-58C1-7110-2627B6E3CF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4898A3-042D-A0FD-A26B-3182A54ACE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2BD38-EE72-D42A-29C5-994843D91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D54B0-0FD9-4E61-BF76-D312100670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31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E6AD9-B2C3-9D18-212B-3F426652B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0FB97B-1535-140E-13CC-268C5DE20B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9D2207-9E99-1D22-7BEE-EFCC44EDD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04464-A6A2-B006-82F6-BCA0635E92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D54B0-0FD9-4E61-BF76-D312100670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75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273BB-BB9A-4CA3-0631-01FE3424A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D6A7DE-7500-F68F-7313-6F0A8ABC0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09C18B-D48B-2C59-3541-669CCF73B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64A82-C60E-A806-DF0D-DF6D2B174E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D54B0-0FD9-4E61-BF76-D312100670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4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603B7-1B50-545B-300D-0204FD7CE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3D6F1E-99F3-CF0E-5AB2-0C8BC752D2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D1C492-A486-8AE6-4AC6-263D8DD6C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9C432-8438-CAAA-9B26-2580E5D4C0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D54B0-0FD9-4E61-BF76-D312100670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22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BC27D-E11D-41EA-B10B-DC56B46EE3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79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BC27D-E11D-41EA-B10B-DC56B46EE3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00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F4CD4-7C09-887A-E89E-CB6F59C83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9BC1DF-2D32-A42F-F5D4-3C211E5271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97278A-14F7-A1A5-6628-55DF95D42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2A7B6-E2CB-7EF6-4364-EE1F315399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BC27D-E11D-41EA-B10B-DC56B46EE3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71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BC27D-E11D-41EA-B10B-DC56B46EE3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66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BC27D-E11D-41EA-B10B-DC56B46EE3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0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B9D0-01F9-609D-7593-7E81BF2D9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D9D52-BF34-188C-6636-BF578E987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EB06D-C2B8-7E78-28DD-6579320D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3EE8-DA2F-4E0C-A48C-E244C27867B2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D9D59-32F4-1929-A824-6FBE6DBEB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D5750-8592-2B94-3BB7-034F3A45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119A-A79D-45C6-9909-01F95EA3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4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6F7CA-D1BF-2D02-95A4-B6FD1CE0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864D8-ED6A-C979-6974-6A65A82A2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98284-9110-9777-4FF1-F5CE1C240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3EE8-DA2F-4E0C-A48C-E244C27867B2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87141-BE4B-BC3A-34F5-1699B958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C68A2-F6D5-B72B-DD2E-E3DA4AFB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119A-A79D-45C6-9909-01F95EA3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0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F76127-A7C8-E06C-AAFF-258C19CAD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45438-917B-E50C-DE51-2453D3F5E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4CDE4-9885-CDBB-90F0-F5E48BB2D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3EE8-DA2F-4E0C-A48C-E244C27867B2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EC5D5-7804-39E3-7850-35FE88566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06E7E-6B47-884E-2C68-DF32E282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119A-A79D-45C6-9909-01F95EA3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3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A6F92-03DD-23B9-0D58-0D7EDCE0B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A590F-9E9F-EEAC-B9CA-FC8737F9B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71E80-65BE-1C80-A398-580DFD794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3EE8-DA2F-4E0C-A48C-E244C27867B2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3AC95-A69B-3F8E-1DF9-4447773C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14DDD-420C-8533-C534-1EBE184F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119A-A79D-45C6-9909-01F95EA3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5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5903-F7AE-8CD3-1144-9AECDD34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8BBA6-6DCC-8DE8-5523-E1DCCC1E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52072-F7B9-9DBE-B3CE-6EB81B688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3EE8-DA2F-4E0C-A48C-E244C27867B2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48848-0A67-B48B-4123-8A976609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FC822-9905-6920-50A7-0AA0399C5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119A-A79D-45C6-9909-01F95EA3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1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049BF-1754-950C-9F01-F865C97E6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85AB9-5D40-0194-A80D-25D30E285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92C69-DF7C-F01C-DDAA-0475002BC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28970-D7E4-BF3D-7014-9AD6E6A2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3EE8-DA2F-4E0C-A48C-E244C27867B2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203BA-EF90-D9B8-50CF-21B8F668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9D424-4434-E504-EFE8-DC6CF0C1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119A-A79D-45C6-9909-01F95EA3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5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D3EBC-3924-53D2-DB8D-7FFD662C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7A48B-719B-836A-BB29-4263335E6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417C7-8BAA-91F4-A12E-9DC2FF6AC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824260-5A23-0A05-B642-9C59DFAC3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3B536-966F-02CA-DAAD-5490B492A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25F8D1-1E50-70E2-D389-271F01FFA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3EE8-DA2F-4E0C-A48C-E244C27867B2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647038-D600-CBE5-617E-EFF6F3C7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579D5C-3FDC-2F1C-F518-AE653FB0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119A-A79D-45C6-9909-01F95EA3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7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B485-A59C-BC93-657F-8F4FB236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7F7E7-8337-13D7-4BAA-380432F0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3EE8-DA2F-4E0C-A48C-E244C27867B2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D7DB-D9C6-F9CB-3F86-621F4F7DF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9BDF3-E1D5-1FDB-BBD6-9E610901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119A-A79D-45C6-9909-01F95EA3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519E6D-DE09-86B8-EB72-DF5B051A5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3EE8-DA2F-4E0C-A48C-E244C27867B2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63A984-4B36-4A84-C122-16DCACE7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6B2D6-6266-E29D-0ED9-73BBDF9A4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119A-A79D-45C6-9909-01F95EA3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0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8BBB7-4169-C563-A0A9-652DF66E2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5DFBA-37D6-C4BB-2243-AB803D63A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3CBE8-CB27-98AA-20A8-2E19DB3B9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8E824-080B-9F02-0DF7-A1C976C9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3EE8-DA2F-4E0C-A48C-E244C27867B2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93DE0-C35D-5864-6377-0BA1A802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0A492-9AB6-D308-5DCC-C9B68AF5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119A-A79D-45C6-9909-01F95EA3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ABC53-DBDB-62EB-C2DF-FD689FB9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637258-9915-1F4F-A9FE-37D567021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F16B1-1A5B-0D55-F95F-EFBF1C184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1DFBD-2912-7574-A1C4-E9E1913F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3EE8-DA2F-4E0C-A48C-E244C27867B2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7F82D-9864-20DA-43C4-905C5F224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6065E-F415-58CD-4784-521989106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119A-A79D-45C6-9909-01F95EA3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482A7A-B6D1-71D1-1640-8E724368C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60AF2-9E6A-E6F8-5748-15CAD65F1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EA201-0A3F-A9B1-14B3-A35BF4340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E3EE8-DA2F-4E0C-A48C-E244C27867B2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5CD96-7A15-781A-4C5C-CAAC0536A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B74B4-9479-735C-BE0D-44B7EF47E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C119A-A79D-45C6-9909-01F95EA36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7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9946B-9974-6BEB-F920-ADB74D58A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041F78-FDCB-0453-9941-DF4853DBF8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95" r="8200"/>
          <a:stretch>
            <a:fillRect/>
          </a:stretch>
        </p:blipFill>
        <p:spPr>
          <a:xfrm>
            <a:off x="20" y="3645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32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6B94D1-54D4-4349-8C33-31BB9D03FCD3}"/>
              </a:ext>
            </a:extLst>
          </p:cNvPr>
          <p:cNvSpPr txBox="1"/>
          <p:nvPr/>
        </p:nvSpPr>
        <p:spPr>
          <a:xfrm>
            <a:off x="902581" y="1038941"/>
            <a:ext cx="3857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4000" b="1" dirty="0">
                <a:solidFill>
                  <a:srgbClr val="A5C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SAO PHẢI MÀI RÌU?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18470F-DEEA-F242-E512-C1532F1DED28}"/>
              </a:ext>
            </a:extLst>
          </p:cNvPr>
          <p:cNvSpPr/>
          <p:nvPr/>
        </p:nvSpPr>
        <p:spPr>
          <a:xfrm>
            <a:off x="902581" y="2860611"/>
            <a:ext cx="3684464" cy="2362200"/>
          </a:xfrm>
          <a:prstGeom prst="roundRect">
            <a:avLst/>
          </a:prstGeom>
          <a:noFill/>
          <a:ln>
            <a:solidFill>
              <a:schemeClr val="accent1">
                <a:shade val="15000"/>
                <a:alpha val="36853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0675"/>
            <a:r>
              <a:rPr lang="vi-VN" sz="200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Nhà đàm phán giỏi nhất</a:t>
            </a:r>
          </a:p>
          <a:p>
            <a:pPr marL="320675"/>
            <a:r>
              <a:rPr lang="vi-VN" sz="200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là người có sự chuẩn bị </a:t>
            </a:r>
          </a:p>
          <a:p>
            <a:pPr marL="320675"/>
            <a:r>
              <a:rPr lang="vi-VN" sz="200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kỹ lưỡng nhất.</a:t>
            </a:r>
          </a:p>
          <a:p>
            <a:pPr marL="320675"/>
            <a:endParaRPr lang="vi-VN" sz="2000" i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20675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HBR guide to negotiating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36045C-52F9-491A-1373-26389AEF4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4133D5-B5BF-27B2-750C-CA35004D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12" y="5721042"/>
            <a:ext cx="1978133" cy="35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18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DC5854AB-88BB-7A97-D7FA-9EDB50C73B7D}"/>
              </a:ext>
            </a:extLst>
          </p:cNvPr>
          <p:cNvSpPr/>
          <p:nvPr/>
        </p:nvSpPr>
        <p:spPr>
          <a:xfrm>
            <a:off x="786731" y="4902737"/>
            <a:ext cx="10610856" cy="838104"/>
          </a:xfrm>
          <a:custGeom>
            <a:avLst/>
            <a:gdLst/>
            <a:ahLst/>
            <a:cxnLst/>
            <a:rect l="l" t="t" r="r" b="b"/>
            <a:pathLst>
              <a:path w="1371988" h="2037117">
                <a:moveTo>
                  <a:pt x="0" y="0"/>
                </a:moveTo>
                <a:lnTo>
                  <a:pt x="1371988" y="0"/>
                </a:lnTo>
                <a:lnTo>
                  <a:pt x="1371988" y="2037117"/>
                </a:lnTo>
                <a:lnTo>
                  <a:pt x="0" y="2037117"/>
                </a:lnTo>
                <a:close/>
              </a:path>
            </a:pathLst>
          </a:custGeom>
          <a:solidFill>
            <a:srgbClr val="A5C32B"/>
          </a:solidFill>
        </p:spPr>
        <p:txBody>
          <a:bodyPr/>
          <a:lstStyle/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B1155D72-9BB1-0E14-B13B-FF82919E0709}"/>
              </a:ext>
            </a:extLst>
          </p:cNvPr>
          <p:cNvSpPr/>
          <p:nvPr/>
        </p:nvSpPr>
        <p:spPr>
          <a:xfrm>
            <a:off x="786731" y="2805541"/>
            <a:ext cx="10610857" cy="1899291"/>
          </a:xfrm>
          <a:custGeom>
            <a:avLst/>
            <a:gdLst/>
            <a:ahLst/>
            <a:cxnLst/>
            <a:rect l="l" t="t" r="r" b="b"/>
            <a:pathLst>
              <a:path w="1371988" h="2037117">
                <a:moveTo>
                  <a:pt x="0" y="0"/>
                </a:moveTo>
                <a:lnTo>
                  <a:pt x="1371988" y="0"/>
                </a:lnTo>
                <a:lnTo>
                  <a:pt x="1371988" y="2037117"/>
                </a:lnTo>
                <a:lnTo>
                  <a:pt x="0" y="2037117"/>
                </a:lnTo>
                <a:close/>
              </a:path>
            </a:pathLst>
          </a:custGeom>
          <a:solidFill>
            <a:srgbClr val="A5C32A">
              <a:alpha val="16956"/>
            </a:srgbClr>
          </a:solidFill>
        </p:spPr>
        <p:txBody>
          <a:bodyPr/>
          <a:lstStyle/>
          <a:p>
            <a:endParaRPr lang="en-VN" b="1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F32F25-FE70-9BE1-06FA-23B6CCF09C56}"/>
              </a:ext>
            </a:extLst>
          </p:cNvPr>
          <p:cNvSpPr txBox="1"/>
          <p:nvPr/>
        </p:nvSpPr>
        <p:spPr>
          <a:xfrm>
            <a:off x="786731" y="1028798"/>
            <a:ext cx="7998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A5C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TRÌNH RÚT GỌN CHO SME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3D1E0B-ED02-0A8E-6934-3BA42E576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261" y="1112028"/>
            <a:ext cx="2063326" cy="3751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EB82BD-25C4-B5FE-845A-BD870BCFF4BA}"/>
              </a:ext>
            </a:extLst>
          </p:cNvPr>
          <p:cNvSpPr txBox="1"/>
          <p:nvPr/>
        </p:nvSpPr>
        <p:spPr>
          <a:xfrm>
            <a:off x="1094175" y="2700476"/>
            <a:ext cx="106185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Tầm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trọng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dự</a:t>
            </a:r>
            <a:r>
              <a:rPr lang="en-US" sz="2000" dirty="0"/>
              <a:t> </a:t>
            </a:r>
            <a:r>
              <a:rPr lang="en-US" sz="2000" dirty="0" err="1"/>
              <a:t>án</a:t>
            </a:r>
            <a:r>
              <a:rPr lang="en-US" sz="2000" dirty="0"/>
              <a:t>/ Nhu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err="1"/>
              <a:t>ký</a:t>
            </a:r>
            <a:r>
              <a:rPr lang="en-US" sz="2000"/>
              <a:t> kết hợp đồng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Các </a:t>
            </a:r>
            <a:r>
              <a:rPr lang="en-US" sz="2000" dirty="0" err="1"/>
              <a:t>mục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err="1"/>
              <a:t>thiết</a:t>
            </a:r>
            <a:r>
              <a:rPr lang="en-US" sz="2000"/>
              <a:t> yếu (và đánh trọng số) 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BATNA/ Plan B 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Dự</a:t>
            </a:r>
            <a:r>
              <a:rPr lang="en-US" sz="2000" dirty="0"/>
              <a:t> </a:t>
            </a:r>
            <a:r>
              <a:rPr lang="en-US" sz="2000" dirty="0" err="1"/>
              <a:t>đoán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ích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tầm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trọng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dự</a:t>
            </a:r>
            <a:r>
              <a:rPr lang="en-US" sz="2000" dirty="0"/>
              <a:t> </a:t>
            </a:r>
            <a:r>
              <a:rPr lang="en-US" sz="2000" dirty="0" err="1"/>
              <a:t>án</a:t>
            </a:r>
            <a:r>
              <a:rPr lang="en-US" sz="2000" dirty="0"/>
              <a:t>, </a:t>
            </a:r>
            <a:r>
              <a:rPr lang="en-US" sz="2000" dirty="0" err="1"/>
              <a:t>là</a:t>
            </a:r>
            <a:r>
              <a:rPr lang="en-US" sz="2000" dirty="0"/>
              <a:t> must-have hay nice-to- have?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DDB8E0-DA7E-ECDF-1906-6842AAF6E018}"/>
              </a:ext>
            </a:extLst>
          </p:cNvPr>
          <p:cNvSpPr txBox="1"/>
          <p:nvPr/>
        </p:nvSpPr>
        <p:spPr>
          <a:xfrm>
            <a:off x="1034654" y="5140867"/>
            <a:ext cx="77286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vi-VN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VỊ THẾ ĐÀM PHÁN – KẺ ĐI SĂN HAY CON MỒI 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DA65F1-7A00-BA89-6CC3-0C9451AFB5DF}"/>
              </a:ext>
            </a:extLst>
          </p:cNvPr>
          <p:cNvSpPr txBox="1"/>
          <p:nvPr/>
        </p:nvSpPr>
        <p:spPr>
          <a:xfrm>
            <a:off x="786731" y="1882852"/>
            <a:ext cx="90042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Nếu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đủ</a:t>
            </a:r>
            <a:r>
              <a:rPr lang="en-US" sz="2400" b="1" dirty="0"/>
              <a:t> </a:t>
            </a:r>
            <a:r>
              <a:rPr lang="en-US" sz="2400" b="1" dirty="0" err="1"/>
              <a:t>thời</a:t>
            </a:r>
            <a:r>
              <a:rPr lang="en-US" sz="2400" b="1" dirty="0"/>
              <a:t> </a:t>
            </a:r>
            <a:r>
              <a:rPr lang="en-US" sz="2400" b="1" dirty="0" err="1"/>
              <a:t>gian</a:t>
            </a:r>
            <a:r>
              <a:rPr lang="en-US" sz="2400" b="1" dirty="0"/>
              <a:t>/ </a:t>
            </a:r>
            <a:r>
              <a:rPr lang="en-US" sz="2400" b="1" err="1"/>
              <a:t>nguồn</a:t>
            </a:r>
            <a:r>
              <a:rPr lang="en-US" sz="2400" b="1"/>
              <a:t> lực =</a:t>
            </a:r>
            <a:r>
              <a:rPr lang="en-US" sz="2400" b="1" dirty="0"/>
              <a:t>&gt;</a:t>
            </a:r>
            <a:r>
              <a:rPr lang="en-US" sz="2400" b="1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  <a:r>
              <a:rPr lang="en-US" sz="2400" b="1" dirty="0" err="1"/>
              <a:t>trung</a:t>
            </a:r>
            <a:r>
              <a:rPr lang="en-US" sz="2400" b="1" dirty="0"/>
              <a:t> </a:t>
            </a:r>
            <a:r>
              <a:rPr lang="en-US" sz="2400" b="1" dirty="0" err="1"/>
              <a:t>xác</a:t>
            </a:r>
            <a:r>
              <a:rPr lang="en-US" sz="2400" b="1" dirty="0"/>
              <a:t> </a:t>
            </a:r>
            <a:r>
              <a:rPr lang="en-US" sz="2400" b="1" dirty="0" err="1"/>
              <a:t>định</a:t>
            </a:r>
            <a:r>
              <a:rPr lang="en-US" sz="24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13327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4C2847-ED65-A8A5-ABB8-10022315987C}"/>
              </a:ext>
            </a:extLst>
          </p:cNvPr>
          <p:cNvSpPr txBox="1"/>
          <p:nvPr/>
        </p:nvSpPr>
        <p:spPr>
          <a:xfrm>
            <a:off x="2096642" y="2244756"/>
            <a:ext cx="79987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A5C329"/>
                </a:solidFill>
                <a:latin typeface="+mj-lt"/>
                <a:cs typeface="Arial" panose="020B0604020202020204" pitchFamily="34" charset="0"/>
              </a:rPr>
              <a:t>CHECKLIST LẬP KẾ HOẠCH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A5C329"/>
                </a:solidFill>
                <a:latin typeface="+mj-lt"/>
                <a:cs typeface="Arial" panose="020B0604020202020204" pitchFamily="34" charset="0"/>
              </a:rPr>
              <a:t>ĐÀM PHÁN CƠ BẢN</a:t>
            </a:r>
            <a:endParaRPr lang="en-US" sz="3600" b="1" dirty="0">
              <a:solidFill>
                <a:srgbClr val="A5C329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38336-409C-6FD2-A0BB-943FBDF22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337" y="5759839"/>
            <a:ext cx="2063326" cy="375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AEBED6-95B6-CA2F-FB17-C6F2A8F4D1A4}"/>
              </a:ext>
            </a:extLst>
          </p:cNvPr>
          <p:cNvSpPr txBox="1"/>
          <p:nvPr/>
        </p:nvSpPr>
        <p:spPr>
          <a:xfrm>
            <a:off x="2096642" y="4021040"/>
            <a:ext cx="7998710" cy="508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Tuỳ chỉnh theo mức độ phức tạp của dự án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18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317ECA-8A81-89FE-1D3C-AA23A2BB23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999" t="36667" r="28717" b="40270"/>
          <a:stretch>
            <a:fillRect/>
          </a:stretch>
        </p:blipFill>
        <p:spPr>
          <a:xfrm>
            <a:off x="2246339" y="2847052"/>
            <a:ext cx="3109390" cy="235697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20B3DDE-7C3B-B57A-311D-AE2A3889D178}"/>
              </a:ext>
            </a:extLst>
          </p:cNvPr>
          <p:cNvSpPr/>
          <p:nvPr/>
        </p:nvSpPr>
        <p:spPr>
          <a:xfrm>
            <a:off x="2760670" y="962535"/>
            <a:ext cx="2080725" cy="593153"/>
          </a:xfrm>
          <a:prstGeom prst="roundRect">
            <a:avLst/>
          </a:prstGeom>
          <a:solidFill>
            <a:srgbClr val="A5C3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bg1"/>
                </a:solidFill>
              </a:rPr>
              <a:t>GIAI ĐOẠN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DC2C3-B974-20EF-811C-8BC9D4221367}"/>
              </a:ext>
            </a:extLst>
          </p:cNvPr>
          <p:cNvSpPr txBox="1"/>
          <p:nvPr/>
        </p:nvSpPr>
        <p:spPr>
          <a:xfrm>
            <a:off x="775126" y="1945281"/>
            <a:ext cx="6051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ĐÀM PHÁM</a:t>
            </a:r>
          </a:p>
        </p:txBody>
      </p:sp>
      <p:pic>
        <p:nvPicPr>
          <p:cNvPr id="9" name="Picture 8" descr="Hands shaking hands over a tablet&#10;&#10;AI-generated content may be incorrect.">
            <a:extLst>
              <a:ext uri="{FF2B5EF4-FFF2-40B4-BE49-F238E27FC236}">
                <a16:creationId xmlns:a16="http://schemas.microsoft.com/office/drawing/2014/main" id="{59B2A020-497E-82B6-F15E-3C0ED6C1B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654" y="0"/>
            <a:ext cx="4570346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30BF23-0480-F0C9-F134-BCF41EF2C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069" y="5751632"/>
            <a:ext cx="2063326" cy="3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21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FA28369-E6E2-17F3-E5DE-34BE15B32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986164"/>
              </p:ext>
            </p:extLst>
          </p:nvPr>
        </p:nvGraphicFramePr>
        <p:xfrm>
          <a:off x="756505" y="1470490"/>
          <a:ext cx="10687350" cy="462768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98952">
                  <a:extLst>
                    <a:ext uri="{9D8B030D-6E8A-4147-A177-3AD203B41FA5}">
                      <a16:colId xmlns:a16="http://schemas.microsoft.com/office/drawing/2014/main" val="2219093016"/>
                    </a:ext>
                  </a:extLst>
                </a:gridCol>
                <a:gridCol w="3521343">
                  <a:extLst>
                    <a:ext uri="{9D8B030D-6E8A-4147-A177-3AD203B41FA5}">
                      <a16:colId xmlns:a16="http://schemas.microsoft.com/office/drawing/2014/main" val="1741336644"/>
                    </a:ext>
                  </a:extLst>
                </a:gridCol>
                <a:gridCol w="6567055">
                  <a:extLst>
                    <a:ext uri="{9D8B030D-6E8A-4147-A177-3AD203B41FA5}">
                      <a16:colId xmlns:a16="http://schemas.microsoft.com/office/drawing/2014/main" val="4196119392"/>
                    </a:ext>
                  </a:extLst>
                </a:gridCol>
              </a:tblGrid>
              <a:tr h="438228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đàm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Nội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423180"/>
                  </a:ext>
                </a:extLst>
              </a:tr>
              <a:tr h="7712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3350" indent="0" algn="l">
                        <a:tabLst/>
                      </a:pPr>
                      <a:r>
                        <a:rPr lang="vi-V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đường đối thoại, tạo kết nối cá nhân/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và thiết lập môi trường đàm phán tích cực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8456952"/>
                  </a:ext>
                </a:extLst>
              </a:tr>
              <a:tr h="7712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3350" indent="0">
                        <a:tabLst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nhu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thử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nhu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6692601"/>
                  </a:ext>
                </a:extLst>
              </a:tr>
              <a:tr h="7712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3350" indent="0">
                        <a:tabLst/>
                      </a:pPr>
                      <a:r>
                        <a:rPr lang="vi-V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 tìm kiếm hoặc sáng tạo các phương án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WW.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8175202"/>
                  </a:ext>
                </a:extLst>
              </a:tr>
              <a:tr h="7712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 lượng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vi-V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thu hẹp khác biệt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3350" indent="0">
                        <a:tabLst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vi-V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điều chỉnh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vi-V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nhượng bộ có chiến lược </a:t>
                      </a:r>
                      <a:r>
                        <a:rPr lang="vi-V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 tiến </a:t>
                      </a:r>
                      <a:r>
                        <a:rPr lang="vi-V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thỏa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8525312"/>
                  </a:ext>
                </a:extLst>
              </a:tr>
              <a:tr h="11043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thỏa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3350" indent="0">
                        <a:tabLst/>
                      </a:pPr>
                      <a:r>
                        <a:rPr lang="vi-V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sánh phương án đạt được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BATNA, xác nhận </a:t>
                      </a:r>
                      <a:r>
                        <a:rPr lang="vi-VN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 kết</a:t>
                      </a:r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30322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0D6F1CF-A222-626D-00FF-06D1DBD03E3D}"/>
              </a:ext>
            </a:extLst>
          </p:cNvPr>
          <p:cNvSpPr txBox="1"/>
          <p:nvPr/>
        </p:nvSpPr>
        <p:spPr>
          <a:xfrm>
            <a:off x="756505" y="627585"/>
            <a:ext cx="7998710" cy="52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A5C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BƯỚC ĐÀM PHÁN WW</a:t>
            </a:r>
            <a:endParaRPr lang="en-US" sz="2800" b="1" dirty="0">
              <a:solidFill>
                <a:srgbClr val="A5C3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AFE928-1B5F-8260-30C9-07A3B65D6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169" y="772770"/>
            <a:ext cx="2063326" cy="3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86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7112E3-C7D9-6954-ECAF-99D015ED65E6}"/>
              </a:ext>
            </a:extLst>
          </p:cNvPr>
          <p:cNvSpPr/>
          <p:nvPr/>
        </p:nvSpPr>
        <p:spPr>
          <a:xfrm>
            <a:off x="2028064" y="1720875"/>
            <a:ext cx="8681303" cy="6436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Giao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đột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DFC5E-6A17-3949-2E03-34387D1650A3}"/>
              </a:ext>
            </a:extLst>
          </p:cNvPr>
          <p:cNvSpPr txBox="1"/>
          <p:nvPr/>
        </p:nvSpPr>
        <p:spPr>
          <a:xfrm>
            <a:off x="1084103" y="756728"/>
            <a:ext cx="7998710" cy="52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A5C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KÊNH GIAO TIẾP TRONG ĐÀM PHÁN</a:t>
            </a:r>
            <a:endParaRPr lang="en-US" sz="2800" b="1" dirty="0">
              <a:solidFill>
                <a:srgbClr val="A5C3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D44408-4EE1-2416-4D77-9949E1841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169" y="756728"/>
            <a:ext cx="2063326" cy="3751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F9010F-A6F8-CF9C-C49E-37DFA588955B}"/>
              </a:ext>
            </a:extLst>
          </p:cNvPr>
          <p:cNvSpPr/>
          <p:nvPr/>
        </p:nvSpPr>
        <p:spPr>
          <a:xfrm>
            <a:off x="2028064" y="2603391"/>
            <a:ext cx="8681303" cy="6436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Kém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860FEB-3F15-D983-6D8A-F12C621B1AD3}"/>
              </a:ext>
            </a:extLst>
          </p:cNvPr>
          <p:cNvSpPr/>
          <p:nvPr/>
        </p:nvSpPr>
        <p:spPr>
          <a:xfrm>
            <a:off x="2028064" y="3554788"/>
            <a:ext cx="8681303" cy="6436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chat/ tin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nhắn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(WhatsApp,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Viber,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Wechat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Hiệu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tin/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E22BA6-EF2D-FE20-7F17-B71453CEFD66}"/>
              </a:ext>
            </a:extLst>
          </p:cNvPr>
          <p:cNvSpPr/>
          <p:nvPr/>
        </p:nvSpPr>
        <p:spPr>
          <a:xfrm>
            <a:off x="2028064" y="4506185"/>
            <a:ext cx="8681303" cy="6436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(meeting notes)…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Hữu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2055EA-0110-BB9A-4AED-2E0FE91832E7}"/>
              </a:ext>
            </a:extLst>
          </p:cNvPr>
          <p:cNvSpPr/>
          <p:nvPr/>
        </p:nvSpPr>
        <p:spPr>
          <a:xfrm>
            <a:off x="2028064" y="5457582"/>
            <a:ext cx="8681303" cy="643690"/>
          </a:xfrm>
          <a:prstGeom prst="rect">
            <a:avLst/>
          </a:prstGeom>
        </p:spPr>
        <p:txBody>
          <a:bodyPr/>
          <a:lstStyle/>
          <a:p>
            <a:pPr lvl="0">
              <a:buFontTx/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dirty="0">
                <a:cs typeface="Arial" panose="020B0604020202020204" pitchFamily="34" charset="0"/>
              </a:rPr>
              <a:t>àm rõ thông 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nhắn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 emails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8C7408-F074-5C35-51A1-C0421B58E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521" y="1720875"/>
            <a:ext cx="551125" cy="4325792"/>
          </a:xfrm>
          <a:prstGeom prst="rect">
            <a:avLst/>
          </a:prstGeom>
        </p:spPr>
      </p:pic>
      <p:sp>
        <p:nvSpPr>
          <p:cNvPr id="19" name="5-Point Star 18">
            <a:extLst>
              <a:ext uri="{FF2B5EF4-FFF2-40B4-BE49-F238E27FC236}">
                <a16:creationId xmlns:a16="http://schemas.microsoft.com/office/drawing/2014/main" id="{E6DD35BE-DD29-6C08-FC06-3868D8BE8015}"/>
              </a:ext>
            </a:extLst>
          </p:cNvPr>
          <p:cNvSpPr/>
          <p:nvPr/>
        </p:nvSpPr>
        <p:spPr>
          <a:xfrm>
            <a:off x="901064" y="2828652"/>
            <a:ext cx="183039" cy="183039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93400A77-0B18-791E-0588-2BFA96E85B3B}"/>
              </a:ext>
            </a:extLst>
          </p:cNvPr>
          <p:cNvSpPr/>
          <p:nvPr/>
        </p:nvSpPr>
        <p:spPr>
          <a:xfrm>
            <a:off x="901064" y="3779265"/>
            <a:ext cx="183039" cy="183039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75F67334-40CA-6160-203F-9732FB978964}"/>
              </a:ext>
            </a:extLst>
          </p:cNvPr>
          <p:cNvSpPr/>
          <p:nvPr/>
        </p:nvSpPr>
        <p:spPr>
          <a:xfrm>
            <a:off x="901064" y="4711772"/>
            <a:ext cx="183039" cy="183039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310978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043A7-EAF8-FBC5-D2EE-67185A2D0B59}"/>
              </a:ext>
            </a:extLst>
          </p:cNvPr>
          <p:cNvSpPr txBox="1"/>
          <p:nvPr/>
        </p:nvSpPr>
        <p:spPr>
          <a:xfrm>
            <a:off x="1325672" y="917371"/>
            <a:ext cx="686085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4000" b="1" dirty="0">
                <a:solidFill>
                  <a:srgbClr val="A5C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BẪY VĂN BẢN</a:t>
            </a:r>
          </a:p>
          <a:p>
            <a:pPr marL="10287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4000" dirty="0">
                <a:solidFill>
                  <a:srgbClr val="A5C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(TEXT)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F825258-0809-CA1F-029A-7C77ABCBC844}"/>
              </a:ext>
            </a:extLst>
          </p:cNvPr>
          <p:cNvSpPr/>
          <p:nvPr/>
        </p:nvSpPr>
        <p:spPr>
          <a:xfrm>
            <a:off x="1325672" y="3045280"/>
            <a:ext cx="4350737" cy="2150437"/>
          </a:xfrm>
          <a:prstGeom prst="roundRect">
            <a:avLst/>
          </a:prstGeom>
          <a:noFill/>
          <a:ln>
            <a:solidFill>
              <a:schemeClr val="accent1">
                <a:shade val="15000"/>
                <a:alpha val="36853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00"/>
            <a:r>
              <a:rPr lang="vi-VN" sz="200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Một cuộc gặp nhanh giá trị hơn</a:t>
            </a:r>
          </a:p>
          <a:p>
            <a:pPr marL="317500"/>
            <a:r>
              <a:rPr lang="vi-VN" sz="200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10 thư điện tử dài lê thê.</a:t>
            </a:r>
          </a:p>
          <a:p>
            <a:pPr marL="317500"/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/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3FBDF5-6896-4E2A-E519-0BDC2A469B5C}"/>
              </a:ext>
            </a:extLst>
          </p:cNvPr>
          <p:cNvSpPr txBox="1"/>
          <p:nvPr/>
        </p:nvSpPr>
        <p:spPr>
          <a:xfrm>
            <a:off x="2851499" y="2110585"/>
            <a:ext cx="269417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6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16" name="Picture 15" descr="A yellow folder with papers in it&#10;&#10;AI-generated content may be incorrect.">
            <a:extLst>
              <a:ext uri="{FF2B5EF4-FFF2-40B4-BE49-F238E27FC236}">
                <a16:creationId xmlns:a16="http://schemas.microsoft.com/office/drawing/2014/main" id="{5EBE5336-B82E-D12C-FED0-C34F7F210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648" y="564181"/>
            <a:ext cx="5913835" cy="59138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0F71DA-3525-AA71-5F75-6C823FDAD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926" y="5950677"/>
            <a:ext cx="1807658" cy="3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21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46957-6FBF-3341-0237-A47E006BD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BB9F844-538B-D656-668D-C5F05376D7F7}"/>
              </a:ext>
            </a:extLst>
          </p:cNvPr>
          <p:cNvSpPr/>
          <p:nvPr/>
        </p:nvSpPr>
        <p:spPr>
          <a:xfrm>
            <a:off x="2802921" y="930864"/>
            <a:ext cx="2080725" cy="593153"/>
          </a:xfrm>
          <a:prstGeom prst="roundRect">
            <a:avLst/>
          </a:prstGeom>
          <a:solidFill>
            <a:srgbClr val="A5C3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bg1"/>
                </a:solidFill>
              </a:rPr>
              <a:t>GIAI ĐOẠN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542DA8-A5D5-7851-B5CC-4E333E3DF855}"/>
              </a:ext>
            </a:extLst>
          </p:cNvPr>
          <p:cNvSpPr txBox="1"/>
          <p:nvPr/>
        </p:nvSpPr>
        <p:spPr>
          <a:xfrm>
            <a:off x="817376" y="1874728"/>
            <a:ext cx="6051817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THƯƠNG THẢO &amp; 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KÝ KẾT HỢP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FDE0F2-6ED4-C936-0260-7A614167E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416" y="5739561"/>
            <a:ext cx="2063326" cy="375150"/>
          </a:xfrm>
          <a:prstGeom prst="rect">
            <a:avLst/>
          </a:prstGeom>
        </p:spPr>
      </p:pic>
      <p:pic>
        <p:nvPicPr>
          <p:cNvPr id="13" name="Picture 12" descr="A close-up of hands holding a pen&#10;&#10;AI-generated content may be incorrect.">
            <a:extLst>
              <a:ext uri="{FF2B5EF4-FFF2-40B4-BE49-F238E27FC236}">
                <a16:creationId xmlns:a16="http://schemas.microsoft.com/office/drawing/2014/main" id="{5D39CC02-23F2-9A66-1273-B95B00BFD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7000" y="1143000"/>
            <a:ext cx="6858000" cy="457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CCA219-0C36-BEE9-D40A-5FE05F4B27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3158" t="31592" r="6558" b="34939"/>
          <a:stretch>
            <a:fillRect/>
          </a:stretch>
        </p:blipFill>
        <p:spPr>
          <a:xfrm>
            <a:off x="2924804" y="3642846"/>
            <a:ext cx="1576551" cy="173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92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9BC19-58F0-F7AE-CF99-DE84A766D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E5B5D3-9533-0B68-8F5C-5CEC2507FC0E}"/>
              </a:ext>
            </a:extLst>
          </p:cNvPr>
          <p:cNvSpPr txBox="1"/>
          <p:nvPr/>
        </p:nvSpPr>
        <p:spPr>
          <a:xfrm>
            <a:off x="1824018" y="1622054"/>
            <a:ext cx="8264403" cy="52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A5C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 LƯỢC ĐÀM PHÁN VÀ QUẢN TRỊ </a:t>
            </a:r>
            <a:r>
              <a:rPr lang="vi-VN" sz="2800" b="1">
                <a:solidFill>
                  <a:srgbClr val="A5C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RỦI RO</a:t>
            </a:r>
            <a:endParaRPr lang="en-US" sz="2800" b="1" dirty="0">
              <a:solidFill>
                <a:srgbClr val="A5C3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25E34-4945-B0D9-4B89-93BC95414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337" y="5732171"/>
            <a:ext cx="2063326" cy="3751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3C8616C-00B6-F384-0237-DE956726B652}"/>
              </a:ext>
            </a:extLst>
          </p:cNvPr>
          <p:cNvSpPr/>
          <p:nvPr/>
        </p:nvSpPr>
        <p:spPr>
          <a:xfrm>
            <a:off x="1537330" y="2893584"/>
            <a:ext cx="599089" cy="59908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D70D8A7-A8D8-B063-E558-8EF9BCA12136}"/>
              </a:ext>
            </a:extLst>
          </p:cNvPr>
          <p:cNvSpPr/>
          <p:nvPr/>
        </p:nvSpPr>
        <p:spPr>
          <a:xfrm>
            <a:off x="4233234" y="2893584"/>
            <a:ext cx="599089" cy="59908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C3E8AE-1E88-D3DD-6708-005608DF2555}"/>
              </a:ext>
            </a:extLst>
          </p:cNvPr>
          <p:cNvSpPr/>
          <p:nvPr/>
        </p:nvSpPr>
        <p:spPr>
          <a:xfrm>
            <a:off x="7095884" y="2893584"/>
            <a:ext cx="599089" cy="59908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FF746B-C411-C378-1C53-C6C956E3875A}"/>
              </a:ext>
            </a:extLst>
          </p:cNvPr>
          <p:cNvSpPr/>
          <p:nvPr/>
        </p:nvSpPr>
        <p:spPr>
          <a:xfrm>
            <a:off x="9812156" y="2893584"/>
            <a:ext cx="599089" cy="59908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9FE1EC-535E-72CF-B9B3-7F9A78BF7BE3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2136419" y="3193129"/>
            <a:ext cx="209681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936458-AB30-2BF2-8AB8-82CA2D74DA54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4816557" y="3193129"/>
            <a:ext cx="227932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3B235A-EAF9-283D-43D8-24A2E4AF86E8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7694973" y="3193129"/>
            <a:ext cx="211718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03C6775-1E4E-D6FE-F938-16D1A5493067}"/>
              </a:ext>
            </a:extLst>
          </p:cNvPr>
          <p:cNvSpPr txBox="1"/>
          <p:nvPr/>
        </p:nvSpPr>
        <p:spPr>
          <a:xfrm>
            <a:off x="602073" y="3944325"/>
            <a:ext cx="2469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Đàm</a:t>
            </a:r>
            <a:r>
              <a:rPr lang="en-US" sz="1800" dirty="0"/>
              <a:t> </a:t>
            </a:r>
            <a:r>
              <a:rPr lang="en-US" sz="1800" dirty="0" err="1"/>
              <a:t>phán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trình</a:t>
            </a:r>
            <a:endParaRPr lang="en-US" dirty="0"/>
          </a:p>
          <a:p>
            <a:pPr algn="ctr"/>
            <a:r>
              <a:rPr lang="en-US" sz="1800" dirty="0" err="1"/>
              <a:t>đàm</a:t>
            </a:r>
            <a:r>
              <a:rPr lang="en-US" sz="1800" dirty="0"/>
              <a:t> </a:t>
            </a:r>
            <a:r>
              <a:rPr lang="en-US" sz="1800" dirty="0" err="1"/>
              <a:t>phán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đồng</a:t>
            </a:r>
            <a:endParaRPr lang="en-V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53BBDD-150D-802B-6AFF-711F369359D1}"/>
              </a:ext>
            </a:extLst>
          </p:cNvPr>
          <p:cNvSpPr txBox="1"/>
          <p:nvPr/>
        </p:nvSpPr>
        <p:spPr>
          <a:xfrm>
            <a:off x="2391851" y="3944325"/>
            <a:ext cx="40581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Kỹ</a:t>
            </a:r>
            <a:r>
              <a:rPr lang="en-US" sz="1800" dirty="0"/>
              <a:t> </a:t>
            </a:r>
            <a:r>
              <a:rPr lang="en-US" sz="1800" dirty="0" err="1"/>
              <a:t>thuật</a:t>
            </a:r>
            <a:r>
              <a:rPr lang="en-US" sz="1800" dirty="0"/>
              <a:t> </a:t>
            </a:r>
            <a:r>
              <a:rPr lang="en-US" sz="1800" dirty="0" err="1"/>
              <a:t>đọc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endParaRPr lang="en-US" dirty="0"/>
          </a:p>
          <a:p>
            <a:pPr algn="ctr"/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tích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đồng</a:t>
            </a:r>
            <a:r>
              <a:rPr lang="en-US" sz="1800" dirty="0"/>
              <a:t> </a:t>
            </a:r>
            <a:r>
              <a:rPr lang="en-US" sz="1800" dirty="0" err="1"/>
              <a:t>nhanh</a:t>
            </a:r>
            <a:endParaRPr lang="en-V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A41B3E-7C76-AD84-4383-DF5579794A72}"/>
              </a:ext>
            </a:extLst>
          </p:cNvPr>
          <p:cNvSpPr txBox="1"/>
          <p:nvPr/>
        </p:nvSpPr>
        <p:spPr>
          <a:xfrm>
            <a:off x="5526658" y="3944325"/>
            <a:ext cx="3737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Các </a:t>
            </a:r>
            <a:r>
              <a:rPr lang="en-US" sz="1800" dirty="0" err="1"/>
              <a:t>kỹ</a:t>
            </a:r>
            <a:r>
              <a:rPr lang="en-US" sz="1800" dirty="0"/>
              <a:t> </a:t>
            </a:r>
            <a:r>
              <a:rPr lang="en-US" sz="1800" dirty="0" err="1"/>
              <a:t>thuật</a:t>
            </a:r>
            <a:r>
              <a:rPr lang="en-US" sz="1800" dirty="0"/>
              <a:t> </a:t>
            </a:r>
            <a:r>
              <a:rPr lang="en-US" sz="1800" dirty="0" err="1"/>
              <a:t>đàm</a:t>
            </a:r>
            <a:r>
              <a:rPr lang="en-US" sz="1800" dirty="0"/>
              <a:t> </a:t>
            </a:r>
            <a:r>
              <a:rPr lang="en-US" sz="1800" dirty="0" err="1"/>
              <a:t>phán</a:t>
            </a:r>
            <a:endParaRPr lang="en-US" dirty="0"/>
          </a:p>
          <a:p>
            <a:pPr algn="ctr"/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khoản</a:t>
            </a:r>
            <a:r>
              <a:rPr lang="en-US" sz="1800" dirty="0"/>
              <a:t> </a:t>
            </a:r>
            <a:r>
              <a:rPr lang="en-US" sz="1800" dirty="0" err="1"/>
              <a:t>thiết</a:t>
            </a:r>
            <a:r>
              <a:rPr lang="en-US" sz="1800" dirty="0"/>
              <a:t> </a:t>
            </a:r>
            <a:r>
              <a:rPr lang="en-US" sz="1800" dirty="0" err="1"/>
              <a:t>yếu</a:t>
            </a:r>
            <a:endParaRPr lang="en-V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C0559A-E6FB-9CAD-B6FD-256CA8FE3FD7}"/>
              </a:ext>
            </a:extLst>
          </p:cNvPr>
          <p:cNvSpPr txBox="1"/>
          <p:nvPr/>
        </p:nvSpPr>
        <p:spPr>
          <a:xfrm>
            <a:off x="9242082" y="3926671"/>
            <a:ext cx="1739235" cy="375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Kiểm</a:t>
            </a:r>
            <a:r>
              <a:rPr lang="en-US" sz="1800" dirty="0"/>
              <a:t> </a:t>
            </a:r>
            <a:r>
              <a:rPr lang="en-US" sz="1800" dirty="0" err="1"/>
              <a:t>soát</a:t>
            </a:r>
            <a:r>
              <a:rPr lang="en-US" sz="1800" dirty="0"/>
              <a:t> </a:t>
            </a:r>
            <a:r>
              <a:rPr lang="en-US" sz="1800" dirty="0" err="1"/>
              <a:t>rủi</a:t>
            </a:r>
            <a:r>
              <a:rPr lang="en-US" sz="1800" dirty="0"/>
              <a:t> </a:t>
            </a:r>
            <a:r>
              <a:rPr lang="en-US" sz="1800" dirty="0" err="1"/>
              <a:t>ro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316608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70C1A0E9-77F8-CE7F-D6F9-123C8943CD27}"/>
              </a:ext>
            </a:extLst>
          </p:cNvPr>
          <p:cNvSpPr/>
          <p:nvPr/>
        </p:nvSpPr>
        <p:spPr>
          <a:xfrm>
            <a:off x="790571" y="1654889"/>
            <a:ext cx="10610857" cy="3324049"/>
          </a:xfrm>
          <a:custGeom>
            <a:avLst/>
            <a:gdLst/>
            <a:ahLst/>
            <a:cxnLst/>
            <a:rect l="l" t="t" r="r" b="b"/>
            <a:pathLst>
              <a:path w="1371988" h="2037117">
                <a:moveTo>
                  <a:pt x="0" y="0"/>
                </a:moveTo>
                <a:lnTo>
                  <a:pt x="1371988" y="0"/>
                </a:lnTo>
                <a:lnTo>
                  <a:pt x="1371988" y="2037117"/>
                </a:lnTo>
                <a:lnTo>
                  <a:pt x="0" y="2037117"/>
                </a:lnTo>
                <a:close/>
              </a:path>
            </a:pathLst>
          </a:custGeom>
          <a:solidFill>
            <a:srgbClr val="A5C32A">
              <a:alpha val="16956"/>
            </a:srgbClr>
          </a:solidFill>
        </p:spPr>
        <p:txBody>
          <a:bodyPr/>
          <a:lstStyle/>
          <a:p>
            <a:endParaRPr lang="en-VN" b="1" dirty="0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F80CD9-3DF0-E831-D52D-F133E0ADB8AA}"/>
              </a:ext>
            </a:extLst>
          </p:cNvPr>
          <p:cNvSpPr txBox="1"/>
          <p:nvPr/>
        </p:nvSpPr>
        <p:spPr>
          <a:xfrm>
            <a:off x="964341" y="1836686"/>
            <a:ext cx="94721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b="1" dirty="0">
                <a:solidFill>
                  <a:srgbClr val="8E0000"/>
                </a:solidFill>
                <a:latin typeface="Arial" panose="020B0604020202020204" pitchFamily="34" charset="0"/>
              </a:rPr>
              <a:t>Chỉ 51% xác định mục tiêu &amp; ưu tiên</a:t>
            </a:r>
            <a:r>
              <a:rPr lang="vi-VN" dirty="0">
                <a:solidFill>
                  <a:srgbClr val="8E0000"/>
                </a:solidFill>
                <a:latin typeface="Arial" panose="020B0604020202020204" pitchFamily="34" charset="0"/>
              </a:rPr>
              <a:t> trước khi đàm phán</a:t>
            </a:r>
            <a:endParaRPr lang="en-US" dirty="0">
              <a:solidFill>
                <a:srgbClr val="8E0000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b="1" dirty="0">
                <a:solidFill>
                  <a:srgbClr val="8E0000"/>
                </a:solidFill>
                <a:latin typeface="Arial" panose="020B0604020202020204" pitchFamily="34" charset="0"/>
              </a:rPr>
              <a:t>85% sales</a:t>
            </a:r>
            <a:r>
              <a:rPr lang="vi-VN" dirty="0">
                <a:solidFill>
                  <a:srgbClr val="8E0000"/>
                </a:solidFill>
                <a:latin typeface="Arial" panose="020B0604020202020204" pitchFamily="34" charset="0"/>
              </a:rPr>
              <a:t> không làm rõ nhu cầu đối tác ngay từ đầu</a:t>
            </a:r>
            <a:endParaRPr lang="en-US" dirty="0">
              <a:solidFill>
                <a:srgbClr val="8E0000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80%+ </a:t>
            </a:r>
            <a:r>
              <a:rPr lang="vi-VN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không có kế hoạch B khi đàm phán thất bại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74% doanh nghiệp</a:t>
            </a:r>
            <a:r>
              <a:rPr lang="vi-VN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không có quy trình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vi-VN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/ công cụ đàm phán chuẩn hóa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41%</a:t>
            </a:r>
            <a:r>
              <a:rPr lang="vi-VN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thiếu thời gian chuẩn bị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Chỉ 26% </a:t>
            </a:r>
            <a:r>
              <a:rPr lang="vi-VN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biết trước câu hỏi chiến lược cần đặt ra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b="1" dirty="0">
                <a:solidFill>
                  <a:srgbClr val="C00000"/>
                </a:solidFill>
                <a:latin typeface="Arial" panose="020B0604020202020204" pitchFamily="34" charset="0"/>
              </a:rPr>
              <a:t>82% top sales (≥150% KPI) </a:t>
            </a:r>
            <a:r>
              <a:rPr lang="vi-VN" dirty="0">
                <a:solidFill>
                  <a:srgbClr val="C00000"/>
                </a:solidFill>
                <a:latin typeface="Arial" panose="020B0604020202020204" pitchFamily="34" charset="0"/>
              </a:rPr>
              <a:t>luôn nghiên cứu &amp; chuẩn bị kỹ 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8B5C0-DC1E-4ADD-BD27-D5659ACCC0ED}"/>
              </a:ext>
            </a:extLst>
          </p:cNvPr>
          <p:cNvSpPr txBox="1"/>
          <p:nvPr/>
        </p:nvSpPr>
        <p:spPr>
          <a:xfrm>
            <a:off x="869776" y="5910854"/>
            <a:ext cx="83621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50" dirty="0">
                <a:latin typeface="Arial" panose="020B0604020202020204" pitchFamily="34" charset="0"/>
                <a:cs typeface="Arial" panose="020B0604020202020204" pitchFamily="34" charset="0"/>
              </a:rPr>
              <a:t>(Nguồn: Scotwork, Huthwaite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1050" dirty="0">
                <a:latin typeface="Arial" panose="020B0604020202020204" pitchFamily="34" charset="0"/>
                <a:cs typeface="Arial" panose="020B0604020202020204" pitchFamily="34" charset="0"/>
              </a:rPr>
              <a:t> LinkedIn -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Negotiation Skills Capability Survey</a:t>
            </a:r>
            <a:r>
              <a:rPr lang="vi-VN" sz="1050" dirty="0">
                <a:latin typeface="Arial" panose="020B0604020202020204" pitchFamily="34" charset="0"/>
                <a:cs typeface="Arial" panose="020B0604020202020204" pitchFamily="34" charset="0"/>
              </a:rPr>
              <a:t> (khảo sát năng lực kỹ năng đàm phán) – 1.080 công ty)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1050" dirty="0">
                <a:latin typeface="Arial" panose="020B0604020202020204" pitchFamily="34" charset="0"/>
                <a:cs typeface="Arial" panose="020B0604020202020204" pitchFamily="34" charset="0"/>
              </a:rPr>
              <a:t>Scotwork, Huthwaite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02 </a:t>
            </a:r>
            <a:r>
              <a:rPr lang="vi-VN" sz="1050" dirty="0">
                <a:latin typeface="Arial" panose="020B0604020202020204" pitchFamily="34" charset="0"/>
                <a:cs typeface="Arial" panose="020B0604020202020204" pitchFamily="34" charset="0"/>
              </a:rPr>
              <a:t>tổ chức quốc tế chuyên về đào tạo và tư vấn kỹ năng đàm phán thương mại/ hợp đồng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191D83-65F8-06D1-60DB-B2BBB8505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426" y="5979992"/>
            <a:ext cx="1715002" cy="311818"/>
          </a:xfrm>
          <a:prstGeom prst="rect">
            <a:avLst/>
          </a:prstGeom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C90CB531-FB02-C1F6-FA6C-90C895D8E35B}"/>
              </a:ext>
            </a:extLst>
          </p:cNvPr>
          <p:cNvSpPr/>
          <p:nvPr/>
        </p:nvSpPr>
        <p:spPr>
          <a:xfrm>
            <a:off x="790572" y="5112167"/>
            <a:ext cx="10610856" cy="524208"/>
          </a:xfrm>
          <a:custGeom>
            <a:avLst/>
            <a:gdLst/>
            <a:ahLst/>
            <a:cxnLst/>
            <a:rect l="l" t="t" r="r" b="b"/>
            <a:pathLst>
              <a:path w="1371988" h="2037117">
                <a:moveTo>
                  <a:pt x="0" y="0"/>
                </a:moveTo>
                <a:lnTo>
                  <a:pt x="1371988" y="0"/>
                </a:lnTo>
                <a:lnTo>
                  <a:pt x="1371988" y="2037117"/>
                </a:lnTo>
                <a:lnTo>
                  <a:pt x="0" y="2037117"/>
                </a:lnTo>
                <a:close/>
              </a:path>
            </a:pathLst>
          </a:custGeom>
          <a:solidFill>
            <a:srgbClr val="A5C32A">
              <a:alpha val="16956"/>
            </a:srgbClr>
          </a:solidFill>
        </p:spPr>
        <p:txBody>
          <a:bodyPr/>
          <a:lstStyle/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94525-F84B-A027-2EB6-B5A6F54E7838}"/>
              </a:ext>
            </a:extLst>
          </p:cNvPr>
          <p:cNvSpPr txBox="1"/>
          <p:nvPr/>
        </p:nvSpPr>
        <p:spPr>
          <a:xfrm>
            <a:off x="869776" y="5177129"/>
            <a:ext cx="10204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 số doanh nghiệp vẫn đàm phán theo cảm tính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vi-VN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 lợi thế đàm phán &amp; thiệt hại thương mại.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BAC83-99E6-B69D-494C-620BDA565823}"/>
              </a:ext>
            </a:extLst>
          </p:cNvPr>
          <p:cNvSpPr txBox="1"/>
          <p:nvPr/>
        </p:nvSpPr>
        <p:spPr>
          <a:xfrm>
            <a:off x="756505" y="505122"/>
            <a:ext cx="10644923" cy="98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A5C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 động của năng lực đàm phán đến hiệu quả hoạt động và kết quả kinh doanh của doanh nghiệp</a:t>
            </a:r>
          </a:p>
        </p:txBody>
      </p:sp>
    </p:spTree>
    <p:extLst>
      <p:ext uri="{BB962C8B-B14F-4D97-AF65-F5344CB8AC3E}">
        <p14:creationId xmlns:p14="http://schemas.microsoft.com/office/powerpoint/2010/main" val="365677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5F691-0DB2-8F6C-7DBB-2FD80D010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4C1153-9ADB-496D-2CBD-2A21A6DEDEB4}"/>
              </a:ext>
            </a:extLst>
          </p:cNvPr>
          <p:cNvSpPr txBox="1"/>
          <p:nvPr/>
        </p:nvSpPr>
        <p:spPr>
          <a:xfrm>
            <a:off x="786731" y="538658"/>
            <a:ext cx="7998710" cy="508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A5C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62B4A7-FAB5-254F-58D6-0AE19CEF6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943" y="624349"/>
            <a:ext cx="2063326" cy="3751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9F898B-4B2D-2D70-71B5-499D82BB6496}"/>
              </a:ext>
            </a:extLst>
          </p:cNvPr>
          <p:cNvCxnSpPr>
            <a:cxnSpLocks/>
          </p:cNvCxnSpPr>
          <p:nvPr/>
        </p:nvCxnSpPr>
        <p:spPr>
          <a:xfrm>
            <a:off x="900113" y="2504022"/>
            <a:ext cx="1050515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52DEACE-6497-7255-FCDF-F06EFD8B06AB}"/>
              </a:ext>
            </a:extLst>
          </p:cNvPr>
          <p:cNvSpPr txBox="1"/>
          <p:nvPr/>
        </p:nvSpPr>
        <p:spPr>
          <a:xfrm>
            <a:off x="816070" y="3625342"/>
            <a:ext cx="9709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đàm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chốt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đàm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B2B &amp; B2G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16A5834C-C539-EB36-A7AB-BF8352AD7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070" y="5557516"/>
            <a:ext cx="52886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altLang="en-V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VN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altLang="en-V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VN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tình</a:t>
            </a:r>
            <a:r>
              <a:rPr kumimoji="0" lang="en-US" altLang="en-V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VN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huống</a:t>
            </a:r>
            <a:r>
              <a:rPr kumimoji="0" lang="en-US" altLang="en-V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VN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altLang="en-V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VN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altLang="en-V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VN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V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VN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altLang="en-V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VN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altLang="en-V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vi-VN" altLang="en-V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altLang="en-V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 </a:t>
            </a:r>
            <a:r>
              <a:rPr kumimoji="0" lang="en-US" altLang="en-VN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r>
              <a:rPr kumimoji="0" lang="en-US" altLang="en-V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altLang="en-V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05A0FB-F491-B2DA-9983-36CBC1005F43}"/>
              </a:ext>
            </a:extLst>
          </p:cNvPr>
          <p:cNvCxnSpPr>
            <a:cxnSpLocks/>
          </p:cNvCxnSpPr>
          <p:nvPr/>
        </p:nvCxnSpPr>
        <p:spPr>
          <a:xfrm>
            <a:off x="852119" y="4441474"/>
            <a:ext cx="1050515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0E797A7-E480-89A3-08EB-2D25D99419D7}"/>
              </a:ext>
            </a:extLst>
          </p:cNvPr>
          <p:cNvSpPr txBox="1"/>
          <p:nvPr/>
        </p:nvSpPr>
        <p:spPr>
          <a:xfrm>
            <a:off x="2621046" y="1572713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vi-VN" sz="1800" b="1" dirty="0">
                <a:latin typeface="Arial" panose="020B0604020202020204" pitchFamily="34" charset="0"/>
                <a:cs typeface="Arial" panose="020B0604020202020204" pitchFamily="34" charset="0"/>
              </a:rPr>
              <a:t>Giao lưu và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vi-V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29FA19-F4DA-F4C2-C0D1-BAFB45B43AA9}"/>
              </a:ext>
            </a:extLst>
          </p:cNvPr>
          <p:cNvSpPr/>
          <p:nvPr/>
        </p:nvSpPr>
        <p:spPr>
          <a:xfrm>
            <a:off x="900113" y="1512355"/>
            <a:ext cx="1607552" cy="450450"/>
          </a:xfrm>
          <a:prstGeom prst="roundRect">
            <a:avLst/>
          </a:prstGeom>
          <a:solidFill>
            <a:srgbClr val="A5C3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vi-VN" b="1" dirty="0">
                <a:cs typeface="Arial" panose="020B0604020202020204" pitchFamily="34" charset="0"/>
              </a:rPr>
              <a:t>8:00 – 8:10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4D4F03F-F9A0-EB55-3743-895109781BD0}"/>
              </a:ext>
            </a:extLst>
          </p:cNvPr>
          <p:cNvSpPr/>
          <p:nvPr/>
        </p:nvSpPr>
        <p:spPr>
          <a:xfrm>
            <a:off x="900113" y="3030611"/>
            <a:ext cx="1607552" cy="450450"/>
          </a:xfrm>
          <a:prstGeom prst="roundRect">
            <a:avLst/>
          </a:prstGeom>
          <a:solidFill>
            <a:srgbClr val="A5C3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vi-VN" b="1" dirty="0">
                <a:cs typeface="Arial" panose="020B0604020202020204" pitchFamily="34" charset="0"/>
              </a:rPr>
              <a:t>8:10 – 9:00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8BEA2-F4FB-AEC8-856B-24E856F818E0}"/>
              </a:ext>
            </a:extLst>
          </p:cNvPr>
          <p:cNvSpPr txBox="1"/>
          <p:nvPr/>
        </p:nvSpPr>
        <p:spPr>
          <a:xfrm>
            <a:off x="2621046" y="3078937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vi-VN" dirty="0"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Thảo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Q&amp;A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vi-VN" dirty="0"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2294D64-AA7C-29DC-284F-562CC8A79F91}"/>
              </a:ext>
            </a:extLst>
          </p:cNvPr>
          <p:cNvSpPr/>
          <p:nvPr/>
        </p:nvSpPr>
        <p:spPr>
          <a:xfrm>
            <a:off x="900113" y="4973055"/>
            <a:ext cx="1607552" cy="450450"/>
          </a:xfrm>
          <a:prstGeom prst="roundRect">
            <a:avLst/>
          </a:prstGeom>
          <a:solidFill>
            <a:srgbClr val="A5C3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vi-VN" b="1" dirty="0">
                <a:cs typeface="Arial" panose="020B0604020202020204" pitchFamily="34" charset="0"/>
              </a:rPr>
              <a:t>9:00 – 9:30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747D1C-2559-BFFA-FB52-9AE072FBDE51}"/>
              </a:ext>
            </a:extLst>
          </p:cNvPr>
          <p:cNvSpPr txBox="1"/>
          <p:nvPr/>
        </p:nvSpPr>
        <p:spPr>
          <a:xfrm>
            <a:off x="2621046" y="5037179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VN" b="1" dirty="0">
                <a:cs typeface="Arial" panose="020B0604020202020204" pitchFamily="34" charset="0"/>
              </a:rPr>
              <a:t>Tư vấn trực tiếp</a:t>
            </a:r>
            <a:endParaRPr lang="en-US" altLang="en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2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C12CC-2EC3-BAB5-E1D1-4472D4DD8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>
            <a:extLst>
              <a:ext uri="{FF2B5EF4-FFF2-40B4-BE49-F238E27FC236}">
                <a16:creationId xmlns:a16="http://schemas.microsoft.com/office/drawing/2014/main" id="{577025FE-8E1C-58F5-6EC4-979C34AF7C1E}"/>
              </a:ext>
            </a:extLst>
          </p:cNvPr>
          <p:cNvSpPr/>
          <p:nvPr/>
        </p:nvSpPr>
        <p:spPr>
          <a:xfrm>
            <a:off x="808892" y="4896183"/>
            <a:ext cx="10610856" cy="670053"/>
          </a:xfrm>
          <a:custGeom>
            <a:avLst/>
            <a:gdLst/>
            <a:ahLst/>
            <a:cxnLst/>
            <a:rect l="l" t="t" r="r" b="b"/>
            <a:pathLst>
              <a:path w="1371988" h="2037117">
                <a:moveTo>
                  <a:pt x="0" y="0"/>
                </a:moveTo>
                <a:lnTo>
                  <a:pt x="1371988" y="0"/>
                </a:lnTo>
                <a:lnTo>
                  <a:pt x="1371988" y="2037117"/>
                </a:lnTo>
                <a:lnTo>
                  <a:pt x="0" y="2037117"/>
                </a:lnTo>
                <a:close/>
              </a:path>
            </a:pathLst>
          </a:custGeom>
          <a:solidFill>
            <a:srgbClr val="A5C32A">
              <a:alpha val="16956"/>
            </a:srgbClr>
          </a:solidFill>
        </p:spPr>
        <p:txBody>
          <a:bodyPr/>
          <a:lstStyle/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339B72C1-49B8-1187-DAEA-3B72EA7B8CF5}"/>
              </a:ext>
            </a:extLst>
          </p:cNvPr>
          <p:cNvSpPr/>
          <p:nvPr/>
        </p:nvSpPr>
        <p:spPr>
          <a:xfrm>
            <a:off x="790571" y="1972318"/>
            <a:ext cx="10610857" cy="2778021"/>
          </a:xfrm>
          <a:custGeom>
            <a:avLst/>
            <a:gdLst/>
            <a:ahLst/>
            <a:cxnLst/>
            <a:rect l="l" t="t" r="r" b="b"/>
            <a:pathLst>
              <a:path w="1371988" h="2037117">
                <a:moveTo>
                  <a:pt x="0" y="0"/>
                </a:moveTo>
                <a:lnTo>
                  <a:pt x="1371988" y="0"/>
                </a:lnTo>
                <a:lnTo>
                  <a:pt x="1371988" y="2037117"/>
                </a:lnTo>
                <a:lnTo>
                  <a:pt x="0" y="2037117"/>
                </a:lnTo>
                <a:close/>
              </a:path>
            </a:pathLst>
          </a:custGeom>
          <a:solidFill>
            <a:srgbClr val="A5C32A">
              <a:alpha val="16956"/>
            </a:srgbClr>
          </a:solidFill>
        </p:spPr>
        <p:txBody>
          <a:bodyPr/>
          <a:lstStyle/>
          <a:p>
            <a:endParaRPr lang="en-VN" b="1" dirty="0">
              <a:latin typeface="Arial" panose="020B0604020202020204" pitchFamily="34" charset="0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9550E6B-E9C9-2925-5267-2A0D5F9974AD}"/>
              </a:ext>
            </a:extLst>
          </p:cNvPr>
          <p:cNvSpPr txBox="1">
            <a:spLocks/>
          </p:cNvSpPr>
          <p:nvPr/>
        </p:nvSpPr>
        <p:spPr>
          <a:xfrm>
            <a:off x="1055076" y="4976071"/>
            <a:ext cx="9068444" cy="4352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b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vi-VN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Tạo giá trị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bền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vững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975371-E805-BA32-3049-AC29A2040389}"/>
              </a:ext>
            </a:extLst>
          </p:cNvPr>
          <p:cNvSpPr txBox="1"/>
          <p:nvPr/>
        </p:nvSpPr>
        <p:spPr>
          <a:xfrm>
            <a:off x="790571" y="532165"/>
            <a:ext cx="1104313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2800" b="1" dirty="0">
                <a:solidFill>
                  <a:srgbClr val="A5C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 THẾ CỦA NGƯỜI ĐI LÀM &amp; DOANH NGHIỆP</a:t>
            </a:r>
          </a:p>
          <a:p>
            <a:pPr>
              <a:spcBef>
                <a:spcPts val="600"/>
              </a:spcBef>
            </a:pPr>
            <a:r>
              <a:rPr lang="vi-VN" sz="2800" b="1" dirty="0">
                <a:solidFill>
                  <a:srgbClr val="A5C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NĂNG LỰC </a:t>
            </a:r>
            <a:r>
              <a:rPr lang="vi-VN" sz="2800" b="1">
                <a:solidFill>
                  <a:srgbClr val="A5C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ĐÀM PHÁN</a:t>
            </a:r>
            <a:r>
              <a:rPr lang="en-US" sz="2800" b="1">
                <a:solidFill>
                  <a:srgbClr val="A5C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CHUYÊN NGHIỆP</a:t>
            </a:r>
            <a:endParaRPr lang="en-US" sz="2800" b="1" dirty="0">
              <a:solidFill>
                <a:srgbClr val="A5C3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F9BE16-391F-8086-C8A1-3DB0BF0CE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57" y="6010363"/>
            <a:ext cx="2063326" cy="375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BFE832-B4E8-49E4-FC3C-4B1F4CB72D91}"/>
              </a:ext>
            </a:extLst>
          </p:cNvPr>
          <p:cNvSpPr txBox="1"/>
          <p:nvPr/>
        </p:nvSpPr>
        <p:spPr>
          <a:xfrm>
            <a:off x="1055076" y="2289263"/>
            <a:ext cx="9834524" cy="2125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Có khả năng tăng </a:t>
            </a:r>
            <a:r>
              <a:rPr lang="vi-V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- </a:t>
            </a:r>
            <a:r>
              <a:rPr lang="vi-VN" sz="1800" b="1" dirty="0">
                <a:solidFill>
                  <a:srgbClr val="C00000"/>
                </a:solidFill>
                <a:latin typeface="Arial" panose="020B0604020202020204" pitchFamily="34" charset="0"/>
              </a:rPr>
              <a:t>20% </a:t>
            </a: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tổng giá trị các hợp đồng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Tăng </a:t>
            </a:r>
            <a:r>
              <a:rPr lang="vi-VN" sz="1800" b="1" dirty="0">
                <a:solidFill>
                  <a:srgbClr val="C00000"/>
                </a:solidFill>
                <a:latin typeface="Arial" panose="020B0604020202020204" pitchFamily="34" charset="0"/>
              </a:rPr>
              <a:t>15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% - </a:t>
            </a:r>
            <a:r>
              <a:rPr lang="vi-VN" b="1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vi-VN" sz="1800" b="1" dirty="0">
                <a:solidFill>
                  <a:srgbClr val="C00000"/>
                </a:solidFill>
                <a:latin typeface="Arial" panose="020B0604020202020204" pitchFamily="34" charset="0"/>
              </a:rPr>
              <a:t>0% </a:t>
            </a: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tỷ lệ chốt hợp đồng B2B / B2G/ B2C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Rút ngắn </a:t>
            </a:r>
            <a:r>
              <a:rPr lang="vi-VN" sz="1800" b="1" dirty="0">
                <a:solidFill>
                  <a:srgbClr val="C00000"/>
                </a:solidFill>
                <a:latin typeface="Arial" panose="020B0604020202020204" pitchFamily="34" charset="0"/>
              </a:rPr>
              <a:t>20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% - </a:t>
            </a:r>
            <a:r>
              <a:rPr lang="vi-VN" sz="1800" b="1" dirty="0">
                <a:solidFill>
                  <a:srgbClr val="C00000"/>
                </a:solidFill>
                <a:latin typeface="Arial" panose="020B0604020202020204" pitchFamily="34" charset="0"/>
              </a:rPr>
              <a:t>40% </a:t>
            </a: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thời gian đàm phán &amp; ra quyết định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endParaRPr lang="vi-VN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tin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nghiệp/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Giảm rủi ro pháp lý &amp; nghĩa vụ ẩn trong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hợp đồng</a:t>
            </a:r>
            <a:endParaRPr lang="en-VN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1ACFB81-F655-7932-6CFF-C241B6F00535}"/>
              </a:ext>
            </a:extLst>
          </p:cNvPr>
          <p:cNvSpPr txBox="1">
            <a:spLocks/>
          </p:cNvSpPr>
          <p:nvPr/>
        </p:nvSpPr>
        <p:spPr>
          <a:xfrm>
            <a:off x="2948383" y="4099379"/>
            <a:ext cx="638971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313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049B0-BEDB-7689-1551-DDBCA7E1F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E04E2F-F91A-B22D-F6DA-5E46A8929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331" y="3429000"/>
            <a:ext cx="2063326" cy="37515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3BBD71E-36B3-4BB5-493C-26FC543BC8EB}"/>
              </a:ext>
            </a:extLst>
          </p:cNvPr>
          <p:cNvSpPr/>
          <p:nvPr/>
        </p:nvSpPr>
        <p:spPr>
          <a:xfrm>
            <a:off x="3405350" y="1790185"/>
            <a:ext cx="5381289" cy="722990"/>
          </a:xfrm>
          <a:prstGeom prst="roundRect">
            <a:avLst/>
          </a:prstGeom>
          <a:solidFill>
            <a:srgbClr val="A5C3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bg1"/>
                </a:solidFill>
              </a:rPr>
              <a:t>TƯ VẤN TÌNH HUỐNG THỰC TẾ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82916DA9-B2BB-FA8D-3420-20325DFA9C99}"/>
              </a:ext>
            </a:extLst>
          </p:cNvPr>
          <p:cNvSpPr txBox="1">
            <a:spLocks/>
          </p:cNvSpPr>
          <p:nvPr/>
        </p:nvSpPr>
        <p:spPr>
          <a:xfrm>
            <a:off x="698220" y="5141891"/>
            <a:ext cx="10795548" cy="9246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LIÊN HỆ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Hồng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✉️ Hanh.nguyen@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negotiation.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vn – Nguyenhanh.nhh@gmail.com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📞 (+84) 94 626 7861</a:t>
            </a:r>
          </a:p>
        </p:txBody>
      </p:sp>
    </p:spTree>
    <p:extLst>
      <p:ext uri="{BB962C8B-B14F-4D97-AF65-F5344CB8AC3E}">
        <p14:creationId xmlns:p14="http://schemas.microsoft.com/office/powerpoint/2010/main" val="3519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600F4-E9DA-CF5A-2BB0-C0528CE14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CD5A7E-F20F-0238-2628-007367D5766B}"/>
              </a:ext>
            </a:extLst>
          </p:cNvPr>
          <p:cNvSpPr txBox="1"/>
          <p:nvPr/>
        </p:nvSpPr>
        <p:spPr>
          <a:xfrm>
            <a:off x="1485508" y="3794029"/>
            <a:ext cx="9220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B2B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&amp; B2G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30F038-AF2D-CA2A-F003-ED4D5DEF1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334" y="5847762"/>
            <a:ext cx="2063326" cy="37515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D29F5A1-85CB-56B6-A80A-D62DBC639171}"/>
              </a:ext>
            </a:extLst>
          </p:cNvPr>
          <p:cNvSpPr/>
          <p:nvPr/>
        </p:nvSpPr>
        <p:spPr>
          <a:xfrm>
            <a:off x="4386166" y="2586967"/>
            <a:ext cx="3419664" cy="722990"/>
          </a:xfrm>
          <a:prstGeom prst="roundRect">
            <a:avLst/>
          </a:prstGeom>
          <a:solidFill>
            <a:srgbClr val="A5C3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THẢO LUẬN NHANH</a:t>
            </a:r>
          </a:p>
        </p:txBody>
      </p:sp>
    </p:spTree>
    <p:extLst>
      <p:ext uri="{BB962C8B-B14F-4D97-AF65-F5344CB8AC3E}">
        <p14:creationId xmlns:p14="http://schemas.microsoft.com/office/powerpoint/2010/main" val="417630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94E9B-5956-9A69-BE4F-FFED18C38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90EDCD7-0134-8087-46E7-CACC2F32C239}"/>
              </a:ext>
            </a:extLst>
          </p:cNvPr>
          <p:cNvSpPr/>
          <p:nvPr/>
        </p:nvSpPr>
        <p:spPr>
          <a:xfrm>
            <a:off x="4903399" y="2007080"/>
            <a:ext cx="2385200" cy="722990"/>
          </a:xfrm>
          <a:prstGeom prst="roundRect">
            <a:avLst/>
          </a:prstGeom>
          <a:solidFill>
            <a:srgbClr val="A5C3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bg1"/>
                </a:solidFill>
              </a:rPr>
              <a:t>WORKSHOP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02811F-0047-A87E-E6BB-8B75EEBF9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336" y="5739274"/>
            <a:ext cx="2063326" cy="375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8C2D80-4E13-50C8-B7C9-BFCBC87D5EDC}"/>
              </a:ext>
            </a:extLst>
          </p:cNvPr>
          <p:cNvSpPr txBox="1"/>
          <p:nvPr/>
        </p:nvSpPr>
        <p:spPr>
          <a:xfrm>
            <a:off x="569689" y="3138198"/>
            <a:ext cx="1105262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Quy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đàm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chốt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deal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đàm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B2B &amp; B2G</a:t>
            </a:r>
          </a:p>
        </p:txBody>
      </p:sp>
    </p:spTree>
    <p:extLst>
      <p:ext uri="{BB962C8B-B14F-4D97-AF65-F5344CB8AC3E}">
        <p14:creationId xmlns:p14="http://schemas.microsoft.com/office/powerpoint/2010/main" val="373035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C8D35C7-0E0B-C165-A6D2-79AA967FB4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158" t="31592" r="6558" b="34939"/>
          <a:stretch>
            <a:fillRect/>
          </a:stretch>
        </p:blipFill>
        <p:spPr>
          <a:xfrm>
            <a:off x="9346705" y="3336174"/>
            <a:ext cx="1576551" cy="173420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434AFA-58EB-AE61-C8CA-18535EB03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6993" y="5037606"/>
            <a:ext cx="3035974" cy="400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Thương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5A074-49D2-6FC4-8CB3-951E3FC278E9}"/>
              </a:ext>
            </a:extLst>
          </p:cNvPr>
          <p:cNvSpPr txBox="1"/>
          <p:nvPr/>
        </p:nvSpPr>
        <p:spPr>
          <a:xfrm>
            <a:off x="813779" y="649497"/>
            <a:ext cx="10564441" cy="117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A5C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TRÌNH </a:t>
            </a:r>
          </a:p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A5C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GIAI ĐOẠN ĐÀM PHÁN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4F2F68-90E4-2F64-2AD9-D885F66CD3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66" t="31592" r="72650" b="34939"/>
          <a:stretch>
            <a:fillRect/>
          </a:stretch>
        </p:blipFill>
        <p:spPr>
          <a:xfrm>
            <a:off x="1071879" y="3336173"/>
            <a:ext cx="1576551" cy="17342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2EE56C-4212-E257-B90F-823923D814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30" t="31592" r="51386" b="34939"/>
          <a:stretch>
            <a:fillRect/>
          </a:stretch>
        </p:blipFill>
        <p:spPr>
          <a:xfrm>
            <a:off x="3782171" y="3336173"/>
            <a:ext cx="1576551" cy="1734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079578-93A6-51D4-1662-DFE0F632C3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999" t="31592" r="28717" b="34939"/>
          <a:stretch>
            <a:fillRect/>
          </a:stretch>
        </p:blipFill>
        <p:spPr>
          <a:xfrm>
            <a:off x="6635191" y="3340204"/>
            <a:ext cx="1576551" cy="17342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A6C888-2CE2-7A28-06BC-4CF206AE8650}"/>
              </a:ext>
            </a:extLst>
          </p:cNvPr>
          <p:cNvSpPr txBox="1"/>
          <p:nvPr/>
        </p:nvSpPr>
        <p:spPr>
          <a:xfrm>
            <a:off x="505009" y="4990980"/>
            <a:ext cx="27102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9CEEB0-51E5-61E7-E7AE-F9971005D293}"/>
              </a:ext>
            </a:extLst>
          </p:cNvPr>
          <p:cNvSpPr txBox="1"/>
          <p:nvPr/>
        </p:nvSpPr>
        <p:spPr>
          <a:xfrm>
            <a:off x="3443238" y="4990980"/>
            <a:ext cx="22314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32F1B2-F4A9-8A61-5C7E-09343139E847}"/>
              </a:ext>
            </a:extLst>
          </p:cNvPr>
          <p:cNvSpPr txBox="1"/>
          <p:nvPr/>
        </p:nvSpPr>
        <p:spPr>
          <a:xfrm>
            <a:off x="5902618" y="4992223"/>
            <a:ext cx="30321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Đàm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AF1EB2D-134E-AB24-C7B0-FAA80CC032E0}"/>
              </a:ext>
            </a:extLst>
          </p:cNvPr>
          <p:cNvSpPr/>
          <p:nvPr/>
        </p:nvSpPr>
        <p:spPr>
          <a:xfrm>
            <a:off x="1560609" y="2471553"/>
            <a:ext cx="599089" cy="59908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2C165B-D851-515F-4A04-D03C138DBF62}"/>
              </a:ext>
            </a:extLst>
          </p:cNvPr>
          <p:cNvSpPr/>
          <p:nvPr/>
        </p:nvSpPr>
        <p:spPr>
          <a:xfrm>
            <a:off x="4256513" y="2471553"/>
            <a:ext cx="599089" cy="59908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0BE0558-83B3-BE9C-9805-B2026EE91B1D}"/>
              </a:ext>
            </a:extLst>
          </p:cNvPr>
          <p:cNvSpPr/>
          <p:nvPr/>
        </p:nvSpPr>
        <p:spPr>
          <a:xfrm>
            <a:off x="7119163" y="2471553"/>
            <a:ext cx="599089" cy="59908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B9E204-57F7-4B12-3773-F1BC6920B7C8}"/>
              </a:ext>
            </a:extLst>
          </p:cNvPr>
          <p:cNvSpPr/>
          <p:nvPr/>
        </p:nvSpPr>
        <p:spPr>
          <a:xfrm>
            <a:off x="9835435" y="2471553"/>
            <a:ext cx="599089" cy="59908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CD0D76-FCD4-69C5-503B-44EDAD36019A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>
            <a:off x="2159698" y="2771098"/>
            <a:ext cx="209681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2AB5676-8994-6F61-C5DB-25B42116804C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4839836" y="2771098"/>
            <a:ext cx="22793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363C3CF-4BA0-BEB8-98E7-CA4765CCAC3D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7718252" y="2771098"/>
            <a:ext cx="211718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98FCB0D7-3084-2FC3-A6F3-59F34E2F6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71" y="6042584"/>
            <a:ext cx="2063326" cy="3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6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group of people standing in front of a globe&#10;&#10;AI-generated content may be incorrect.">
            <a:extLst>
              <a:ext uri="{FF2B5EF4-FFF2-40B4-BE49-F238E27FC236}">
                <a16:creationId xmlns:a16="http://schemas.microsoft.com/office/drawing/2014/main" id="{0C16F19D-04AF-F385-1FB7-FBE1D1BC0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b="6845"/>
          <a:stretch>
            <a:fillRect/>
          </a:stretch>
        </p:blipFill>
        <p:spPr>
          <a:xfrm>
            <a:off x="7839688" y="1164128"/>
            <a:ext cx="3973085" cy="5352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0EF879-4AAC-F70B-84C1-4426C0365549}"/>
              </a:ext>
            </a:extLst>
          </p:cNvPr>
          <p:cNvSpPr txBox="1"/>
          <p:nvPr/>
        </p:nvSpPr>
        <p:spPr>
          <a:xfrm>
            <a:off x="788598" y="3014147"/>
            <a:ext cx="963762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69726D4-6A7E-E102-DF3A-800A42A6FCF9}"/>
              </a:ext>
            </a:extLst>
          </p:cNvPr>
          <p:cNvSpPr/>
          <p:nvPr/>
        </p:nvSpPr>
        <p:spPr>
          <a:xfrm>
            <a:off x="805997" y="1164128"/>
            <a:ext cx="2080725" cy="593153"/>
          </a:xfrm>
          <a:prstGeom prst="roundRect">
            <a:avLst/>
          </a:prstGeom>
          <a:solidFill>
            <a:srgbClr val="A5C3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bg1"/>
                </a:solidFill>
              </a:rPr>
              <a:t>GIAI ĐOẠN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534248-9EA2-A174-3165-47F1021F947D}"/>
              </a:ext>
            </a:extLst>
          </p:cNvPr>
          <p:cNvSpPr txBox="1"/>
          <p:nvPr/>
        </p:nvSpPr>
        <p:spPr>
          <a:xfrm>
            <a:off x="805997" y="1952318"/>
            <a:ext cx="6051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THIẾT LẬP QUAN HỆ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2167C5-2DA1-2B24-14E8-F1B4DC72EFFA}"/>
              </a:ext>
            </a:extLst>
          </p:cNvPr>
          <p:cNvSpPr txBox="1"/>
          <p:nvPr/>
        </p:nvSpPr>
        <p:spPr>
          <a:xfrm>
            <a:off x="788599" y="3722033"/>
            <a:ext cx="963762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FC8BD0-DAF6-6693-3D06-1660B8C9E2C4}"/>
              </a:ext>
            </a:extLst>
          </p:cNvPr>
          <p:cNvSpPr txBox="1"/>
          <p:nvPr/>
        </p:nvSpPr>
        <p:spPr>
          <a:xfrm>
            <a:off x="788598" y="4510223"/>
            <a:ext cx="963762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vi</a:t>
            </a:r>
          </a:p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</a:t>
            </a:r>
            <a:r>
              <a:rPr lang="en-US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Cở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C6ECD-A25C-2B08-E5E2-19094AC263F3}"/>
              </a:ext>
            </a:extLst>
          </p:cNvPr>
          <p:cNvSpPr txBox="1"/>
          <p:nvPr/>
        </p:nvSpPr>
        <p:spPr>
          <a:xfrm>
            <a:off x="788598" y="5298413"/>
            <a:ext cx="963762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tin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8018019-34CD-4805-1CE7-4A3B73CF8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915" y="623455"/>
            <a:ext cx="2063326" cy="3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6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2228ABF-E832-5B31-FF66-DD9ECF9FB9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066992"/>
              </p:ext>
            </p:extLst>
          </p:nvPr>
        </p:nvGraphicFramePr>
        <p:xfrm>
          <a:off x="366345" y="762000"/>
          <a:ext cx="11646979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E358C15-F468-F167-A9D0-51AA033275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60" y="809298"/>
            <a:ext cx="2063326" cy="3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1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5CAE0-2F02-6FBF-6E99-B10E2005B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rí tuệ binh Pháp Tôn Tử: Biết chờ thời mới có thể thành thục vươn lên">
            <a:extLst>
              <a:ext uri="{FF2B5EF4-FFF2-40B4-BE49-F238E27FC236}">
                <a16:creationId xmlns:a16="http://schemas.microsoft.com/office/drawing/2014/main" id="{156FEAFF-8776-73EA-9CBA-9941DC9D5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3" r="8310"/>
          <a:stretch>
            <a:fillRect/>
          </a:stretch>
        </p:blipFill>
        <p:spPr bwMode="auto">
          <a:xfrm>
            <a:off x="7593748" y="0"/>
            <a:ext cx="4598252" cy="689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69BA35-4000-4AD3-C18E-B623F0169EA7}"/>
              </a:ext>
            </a:extLst>
          </p:cNvPr>
          <p:cNvSpPr/>
          <p:nvPr/>
        </p:nvSpPr>
        <p:spPr>
          <a:xfrm>
            <a:off x="1218374" y="946419"/>
            <a:ext cx="2080725" cy="593153"/>
          </a:xfrm>
          <a:prstGeom prst="roundRect">
            <a:avLst/>
          </a:prstGeom>
          <a:solidFill>
            <a:srgbClr val="A5C3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bg1"/>
                </a:solidFill>
              </a:rPr>
              <a:t>GIAI ĐOẠN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E619C3-6A1C-D762-A066-B710C0689572}"/>
              </a:ext>
            </a:extLst>
          </p:cNvPr>
          <p:cNvSpPr txBox="1"/>
          <p:nvPr/>
        </p:nvSpPr>
        <p:spPr>
          <a:xfrm>
            <a:off x="1218374" y="1904463"/>
            <a:ext cx="6051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LẬP KẾ HOẠCH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79E8E9F-DA52-7504-DC17-069DBDDE93E2}"/>
              </a:ext>
            </a:extLst>
          </p:cNvPr>
          <p:cNvSpPr/>
          <p:nvPr/>
        </p:nvSpPr>
        <p:spPr>
          <a:xfrm>
            <a:off x="1218375" y="3283527"/>
            <a:ext cx="5128638" cy="2015836"/>
          </a:xfrm>
          <a:prstGeom prst="roundRect">
            <a:avLst/>
          </a:prstGeom>
          <a:noFill/>
          <a:ln>
            <a:solidFill>
              <a:schemeClr val="accent1">
                <a:shade val="15000"/>
                <a:alpha val="36853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0675"/>
            <a:r>
              <a:rPr lang="vi-VN" sz="200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Biết người biết ta, trăm trận trăm thắng</a:t>
            </a:r>
            <a:br>
              <a:rPr lang="vi-VN" sz="200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endParaRPr lang="vi-VN" sz="2000" i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20675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Tôn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67FD5A-B123-814E-9052-37DEC1D32DA9}"/>
              </a:ext>
            </a:extLst>
          </p:cNvPr>
          <p:cNvSpPr txBox="1"/>
          <p:nvPr/>
        </p:nvSpPr>
        <p:spPr>
          <a:xfrm>
            <a:off x="1550112" y="2380604"/>
            <a:ext cx="269417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6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3DC710-1C9F-167C-92A9-A5EA567E9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913" y="5796706"/>
            <a:ext cx="1912186" cy="34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9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CD2E8F0-55B6-BE2B-AD25-BBA8C42E6567}"/>
              </a:ext>
            </a:extLst>
          </p:cNvPr>
          <p:cNvSpPr/>
          <p:nvPr/>
        </p:nvSpPr>
        <p:spPr>
          <a:xfrm>
            <a:off x="786731" y="1685365"/>
            <a:ext cx="10618538" cy="197223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EF178-7665-8513-7B7A-71DE85D03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170" y="2186468"/>
            <a:ext cx="5755835" cy="1164253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HĐ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Lợi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cốt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lõi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đàm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979BDD-9A95-BAB0-4E64-7D91CF12659C}"/>
              </a:ext>
            </a:extLst>
          </p:cNvPr>
          <p:cNvSpPr txBox="1">
            <a:spLocks/>
          </p:cNvSpPr>
          <p:nvPr/>
        </p:nvSpPr>
        <p:spPr>
          <a:xfrm>
            <a:off x="786731" y="4708617"/>
            <a:ext cx="4839657" cy="1231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HĐ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BATNA/ WATNA/  ZOPA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F8A161-133A-7BA5-B9B1-13A79DFCB3CA}"/>
              </a:ext>
            </a:extLst>
          </p:cNvPr>
          <p:cNvSpPr txBox="1"/>
          <p:nvPr/>
        </p:nvSpPr>
        <p:spPr>
          <a:xfrm>
            <a:off x="786731" y="538658"/>
            <a:ext cx="7998710" cy="508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A5C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 CỨU &amp; DỰ ĐOÁN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3C9DF-A472-85AF-5F70-517B10CE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943" y="624349"/>
            <a:ext cx="2063326" cy="375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578F8F-7C9F-7C98-AC06-EF3C0D6F2240}"/>
              </a:ext>
            </a:extLst>
          </p:cNvPr>
          <p:cNvSpPr txBox="1"/>
          <p:nvPr/>
        </p:nvSpPr>
        <p:spPr>
          <a:xfrm>
            <a:off x="5626388" y="2138708"/>
            <a:ext cx="6096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ZOPA / BATNA / WATNA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đàm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363445-2818-8AAD-0642-A33DADDA89CA}"/>
              </a:ext>
            </a:extLst>
          </p:cNvPr>
          <p:cNvSpPr txBox="1"/>
          <p:nvPr/>
        </p:nvSpPr>
        <p:spPr>
          <a:xfrm>
            <a:off x="5626388" y="4615969"/>
            <a:ext cx="60960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đàm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đàm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phán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ránh 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ẫy giả định"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FB436FB-E4A0-EA7F-E773-36F779A5D343}"/>
              </a:ext>
            </a:extLst>
          </p:cNvPr>
          <p:cNvSpPr/>
          <p:nvPr/>
        </p:nvSpPr>
        <p:spPr>
          <a:xfrm>
            <a:off x="1218375" y="1408695"/>
            <a:ext cx="4839656" cy="593153"/>
          </a:xfrm>
          <a:prstGeom prst="roundRect">
            <a:avLst/>
          </a:prstGeom>
          <a:solidFill>
            <a:srgbClr val="A5C3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bg1"/>
                </a:solidFill>
              </a:rPr>
              <a:t> BIẾT TA – </a:t>
            </a:r>
            <a:r>
              <a:rPr lang="en-US" sz="2400">
                <a:solidFill>
                  <a:schemeClr val="bg1"/>
                </a:solidFill>
              </a:rPr>
              <a:t>Đàm phán nội bộ</a:t>
            </a:r>
            <a:endParaRPr lang="en-VN" sz="2400" dirty="0">
              <a:solidFill>
                <a:schemeClr val="bg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28C9F1A-4A4C-54CE-0BDB-C18DA1C4E191}"/>
              </a:ext>
            </a:extLst>
          </p:cNvPr>
          <p:cNvSpPr/>
          <p:nvPr/>
        </p:nvSpPr>
        <p:spPr>
          <a:xfrm>
            <a:off x="786731" y="4138796"/>
            <a:ext cx="10618538" cy="197223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D3A2335-A7CB-1D4B-93DD-F0D51AB82DF3}"/>
              </a:ext>
            </a:extLst>
          </p:cNvPr>
          <p:cNvSpPr/>
          <p:nvPr/>
        </p:nvSpPr>
        <p:spPr>
          <a:xfrm>
            <a:off x="1218375" y="3862126"/>
            <a:ext cx="4839656" cy="593153"/>
          </a:xfrm>
          <a:prstGeom prst="roundRect">
            <a:avLst/>
          </a:prstGeom>
          <a:solidFill>
            <a:srgbClr val="A5C3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BIẾT NGƯỜI</a:t>
            </a:r>
            <a:r>
              <a:rPr lang="en-VN" sz="2400" b="1">
                <a:solidFill>
                  <a:schemeClr val="bg1"/>
                </a:solidFill>
              </a:rPr>
              <a:t> </a:t>
            </a:r>
            <a:r>
              <a:rPr lang="en-US" sz="2400" b="1">
                <a:solidFill>
                  <a:schemeClr val="bg1"/>
                </a:solidFill>
              </a:rPr>
              <a:t>-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VN" sz="2400">
                <a:solidFill>
                  <a:schemeClr val="bg1"/>
                </a:solidFill>
              </a:rPr>
              <a:t>Nghiên </a:t>
            </a:r>
            <a:r>
              <a:rPr lang="en-VN" sz="2400" dirty="0">
                <a:solidFill>
                  <a:schemeClr val="bg1"/>
                </a:solidFill>
              </a:rPr>
              <a:t>cứu/</a:t>
            </a:r>
            <a:r>
              <a:rPr lang="en-VN" sz="2400">
                <a:solidFill>
                  <a:schemeClr val="bg1"/>
                </a:solidFill>
              </a:rPr>
              <a:t>dự đoán</a:t>
            </a:r>
            <a:endParaRPr lang="en-V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3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4516</TotalTime>
  <Words>1256</Words>
  <Application>Microsoft Office PowerPoint</Application>
  <PresentationFormat>Widescreen</PresentationFormat>
  <Paragraphs>168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Hong Hanh Nguyen</dc:creator>
  <cp:lastModifiedBy>Hong Hanh Nguyen</cp:lastModifiedBy>
  <cp:revision>251</cp:revision>
  <cp:lastPrinted>2026-01-28T11:18:07Z</cp:lastPrinted>
  <dcterms:created xsi:type="dcterms:W3CDTF">2025-12-04T13:51:29Z</dcterms:created>
  <dcterms:modified xsi:type="dcterms:W3CDTF">2026-02-25T09:03:06Z</dcterms:modified>
</cp:coreProperties>
</file>